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898" r:id="rId3"/>
    <p:sldId id="904" r:id="rId4"/>
    <p:sldId id="275" r:id="rId5"/>
    <p:sldId id="273" r:id="rId6"/>
    <p:sldId id="905" r:id="rId7"/>
    <p:sldId id="906" r:id="rId8"/>
    <p:sldId id="907" r:id="rId9"/>
    <p:sldId id="913" r:id="rId10"/>
    <p:sldId id="902" r:id="rId11"/>
    <p:sldId id="413" r:id="rId12"/>
    <p:sldId id="912" r:id="rId13"/>
    <p:sldId id="415" r:id="rId14"/>
    <p:sldId id="908" r:id="rId15"/>
    <p:sldId id="909" r:id="rId16"/>
    <p:sldId id="910" r:id="rId17"/>
    <p:sldId id="897" r:id="rId18"/>
    <p:sldId id="911" r:id="rId19"/>
    <p:sldId id="276" r:id="rId20"/>
    <p:sldId id="412" r:id="rId21"/>
    <p:sldId id="265" r:id="rId22"/>
    <p:sldId id="903" r:id="rId23"/>
    <p:sldId id="270" r:id="rId24"/>
    <p:sldId id="895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7"/>
    <p:restoredTop sz="94658"/>
  </p:normalViewPr>
  <p:slideViewPr>
    <p:cSldViewPr snapToGrid="0" snapToObjects="1">
      <p:cViewPr varScale="1">
        <p:scale>
          <a:sx n="108" d="100"/>
          <a:sy n="108" d="100"/>
        </p:scale>
        <p:origin x="1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2518D-2A43-D041-A67D-4A2A75DC2DB1}" type="datetimeFigureOut">
              <a:rPr lang="en-US" smtClean="0"/>
              <a:t>6/17/19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99198C-B4B7-6944-93F0-CBC557F95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34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FCB3F-DC7A-EA4F-87BF-86C9205FECC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A805-ABF2-2841-8E2E-AA7FAE8F2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20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FCB3F-DC7A-EA4F-87BF-86C9205FECC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A805-ABF2-2841-8E2E-AA7FAE8F2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54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FCB3F-DC7A-EA4F-87BF-86C9205FECC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A805-ABF2-2841-8E2E-AA7FAE8F2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4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FCB3F-DC7A-EA4F-87BF-86C9205FECC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A805-ABF2-2841-8E2E-AA7FAE8F2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20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FCB3F-DC7A-EA4F-87BF-86C9205FECC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A805-ABF2-2841-8E2E-AA7FAE8F2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20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FCB3F-DC7A-EA4F-87BF-86C9205FECC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A805-ABF2-2841-8E2E-AA7FAE8F2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09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FCB3F-DC7A-EA4F-87BF-86C9205FECC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A805-ABF2-2841-8E2E-AA7FAE8F2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4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FCB3F-DC7A-EA4F-87BF-86C9205FECC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A805-ABF2-2841-8E2E-AA7FAE8F2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88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FCB3F-DC7A-EA4F-87BF-86C9205FECC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A805-ABF2-2841-8E2E-AA7FAE8F2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0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FCB3F-DC7A-EA4F-87BF-86C9205FECC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A805-ABF2-2841-8E2E-AA7FAE8F2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94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FCB3F-DC7A-EA4F-87BF-86C9205FECC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A805-ABF2-2841-8E2E-AA7FAE8F2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250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FCB3F-DC7A-EA4F-87BF-86C9205FECCD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4A805-ABF2-2841-8E2E-AA7FAE8F2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32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jaIAqj-ReII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8" descr="http://i.dailymail.co.uk/i/pix/2009/09/02/article-1210706-06430B09000005DC-790_634x473.jpg">
            <a:extLst>
              <a:ext uri="{FF2B5EF4-FFF2-40B4-BE49-F238E27FC236}">
                <a16:creationId xmlns:a16="http://schemas.microsoft.com/office/drawing/2014/main" id="{4B6C3416-9083-644A-99D4-52F767A71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324589"/>
            <a:ext cx="9156700" cy="559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F530DE-11A3-9941-8269-78B83110539B}"/>
              </a:ext>
            </a:extLst>
          </p:cNvPr>
          <p:cNvSpPr/>
          <p:nvPr/>
        </p:nvSpPr>
        <p:spPr>
          <a:xfrm>
            <a:off x="131716" y="1111374"/>
            <a:ext cx="86954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Helvetica Neue" panose="02000503000000020004" pitchFamily="2" charset="0"/>
              </a:rPr>
              <a:t>ICESat-2: Measuring the Height of Earth One Photon At a Time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C73DCE-C2CB-0842-BF43-52E8A8E55FA3}"/>
              </a:ext>
            </a:extLst>
          </p:cNvPr>
          <p:cNvSpPr txBox="1"/>
          <p:nvPr/>
        </p:nvSpPr>
        <p:spPr>
          <a:xfrm>
            <a:off x="374601" y="2231593"/>
            <a:ext cx="604050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002060"/>
                </a:solidFill>
              </a:rPr>
              <a:t>Tom Neumann</a:t>
            </a:r>
          </a:p>
          <a:p>
            <a:r>
              <a:rPr lang="en-US" sz="2200" i="1" dirty="0">
                <a:solidFill>
                  <a:srgbClr val="002060"/>
                </a:solidFill>
              </a:rPr>
              <a:t>Project Scientist, ICESat-2</a:t>
            </a:r>
          </a:p>
          <a:p>
            <a:r>
              <a:rPr lang="en-US" sz="2200" i="1" dirty="0">
                <a:solidFill>
                  <a:srgbClr val="002060"/>
                </a:solidFill>
              </a:rPr>
              <a:t>NASA Goddard Space Flight Center</a:t>
            </a:r>
          </a:p>
          <a:p>
            <a:r>
              <a:rPr lang="en-US" sz="2200" i="1" dirty="0">
                <a:solidFill>
                  <a:srgbClr val="002060"/>
                </a:solidFill>
              </a:rPr>
              <a:t>On behalf of the entire ICESat-2 Science Community</a:t>
            </a:r>
          </a:p>
          <a:p>
            <a:endParaRPr lang="en-US" sz="22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988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3916643-FF50-8A40-86CE-DE3747C4D22D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12" name="Picture 19" descr="DSC01051.JPG">
              <a:extLst>
                <a:ext uri="{FF2B5EF4-FFF2-40B4-BE49-F238E27FC236}">
                  <a16:creationId xmlns:a16="http://schemas.microsoft.com/office/drawing/2014/main" id="{520DEEC0-D054-274B-BBBF-3FC823603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 descr="NASA_logo2.jpg">
              <a:extLst>
                <a:ext uri="{FF2B5EF4-FFF2-40B4-BE49-F238E27FC236}">
                  <a16:creationId xmlns:a16="http://schemas.microsoft.com/office/drawing/2014/main" id="{DC33CED8-656B-7044-8542-C69FA2F14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3" descr="ICESat2_IconColor.png">
              <a:extLst>
                <a:ext uri="{FF2B5EF4-FFF2-40B4-BE49-F238E27FC236}">
                  <a16:creationId xmlns:a16="http://schemas.microsoft.com/office/drawing/2014/main" id="{3CE993C4-2F91-8F47-B981-4FD2016E9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0828998-5917-764F-B6C1-1A77C4E9B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5E5BC32-306F-A349-887C-D4F250187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ATLAS Instrument Details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A4FBD23-99F5-D94D-9C70-1C6846D52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389946"/>
              </p:ext>
            </p:extLst>
          </p:nvPr>
        </p:nvGraphicFramePr>
        <p:xfrm>
          <a:off x="-1" y="1345406"/>
          <a:ext cx="9134475" cy="43799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55535">
                  <a:extLst>
                    <a:ext uri="{9D8B030D-6E8A-4147-A177-3AD203B41FA5}">
                      <a16:colId xmlns:a16="http://schemas.microsoft.com/office/drawing/2014/main" val="2509238675"/>
                    </a:ext>
                  </a:extLst>
                </a:gridCol>
                <a:gridCol w="2978940">
                  <a:extLst>
                    <a:ext uri="{9D8B030D-6E8A-4147-A177-3AD203B41FA5}">
                      <a16:colId xmlns:a16="http://schemas.microsoft.com/office/drawing/2014/main" val="214849255"/>
                    </a:ext>
                  </a:extLst>
                </a:gridCol>
              </a:tblGrid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bg1"/>
                          </a:solidFill>
                          <a:effectLst/>
                        </a:rPr>
                        <a:t>Transmitter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588767438"/>
                  </a:ext>
                </a:extLst>
              </a:tr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wavelength (nanometers)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532.272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3073378930"/>
                  </a:ext>
                </a:extLst>
              </a:tr>
              <a:tr h="51520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footprint diameter (m; microradians)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&lt;17.4; &lt;35 at 85% </a:t>
                      </a:r>
                      <a:r>
                        <a:rPr lang="en-US" sz="1800" dirty="0" err="1">
                          <a:effectLst/>
                        </a:rPr>
                        <a:t>ee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1217302540"/>
                  </a:ext>
                </a:extLst>
              </a:tr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pulsewidth</a:t>
                      </a:r>
                      <a:r>
                        <a:rPr lang="en-US" sz="1800" dirty="0">
                          <a:effectLst/>
                        </a:rPr>
                        <a:t> (nanoseconds, FWHM)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&lt; 1.5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2012406315"/>
                  </a:ext>
                </a:extLst>
              </a:tr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pulse energy (millijoules)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0.2 to 1.2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2945287119"/>
                  </a:ext>
                </a:extLst>
              </a:tr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optical throughput efficiency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73%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1690887538"/>
                  </a:ext>
                </a:extLst>
              </a:tr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number of beams; energy ratio (</a:t>
                      </a:r>
                      <a:r>
                        <a:rPr lang="en-US" sz="1800" dirty="0" err="1">
                          <a:effectLst/>
                        </a:rPr>
                        <a:t>weak:strong</a:t>
                      </a:r>
                      <a:r>
                        <a:rPr lang="en-US" sz="1800" dirty="0">
                          <a:effectLst/>
                        </a:rPr>
                        <a:t>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6; 4:1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2809616147"/>
                  </a:ext>
                </a:extLst>
              </a:tr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nominal strong beam (microjoules)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200 (adjustable)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2470781081"/>
                  </a:ext>
                </a:extLst>
              </a:tr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nominal weak beam (microjoules)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50 (adjustable)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955672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7437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66CB074-64DF-624B-9641-1549673F3BA2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12" name="Picture 19" descr="DSC01051.JPG">
              <a:extLst>
                <a:ext uri="{FF2B5EF4-FFF2-40B4-BE49-F238E27FC236}">
                  <a16:creationId xmlns:a16="http://schemas.microsoft.com/office/drawing/2014/main" id="{DD06BA85-F14C-5143-A242-562DB1EB0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 descr="NASA_logo2.jpg">
              <a:extLst>
                <a:ext uri="{FF2B5EF4-FFF2-40B4-BE49-F238E27FC236}">
                  <a16:creationId xmlns:a16="http://schemas.microsoft.com/office/drawing/2014/main" id="{2E7AAD1C-783C-174B-8811-99816D49C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3" descr="ICESat2_IconColor.png">
              <a:extLst>
                <a:ext uri="{FF2B5EF4-FFF2-40B4-BE49-F238E27FC236}">
                  <a16:creationId xmlns:a16="http://schemas.microsoft.com/office/drawing/2014/main" id="{6AA19452-44CC-A345-AD92-5A8C41954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1035FEF-0448-1144-BB40-EFDC76823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5E5BC32-306F-A349-887C-D4F250187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ATLAS Instrument Details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A4FBD23-99F5-D94D-9C70-1C6846D523DF}"/>
              </a:ext>
            </a:extLst>
          </p:cNvPr>
          <p:cNvGraphicFramePr>
            <a:graphicFrameLocks noGrp="1"/>
          </p:cNvGraphicFramePr>
          <p:nvPr/>
        </p:nvGraphicFramePr>
        <p:xfrm>
          <a:off x="-1" y="1345406"/>
          <a:ext cx="9134475" cy="48047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55535">
                  <a:extLst>
                    <a:ext uri="{9D8B030D-6E8A-4147-A177-3AD203B41FA5}">
                      <a16:colId xmlns:a16="http://schemas.microsoft.com/office/drawing/2014/main" val="2509238675"/>
                    </a:ext>
                  </a:extLst>
                </a:gridCol>
                <a:gridCol w="2978940">
                  <a:extLst>
                    <a:ext uri="{9D8B030D-6E8A-4147-A177-3AD203B41FA5}">
                      <a16:colId xmlns:a16="http://schemas.microsoft.com/office/drawing/2014/main" val="214849255"/>
                    </a:ext>
                  </a:extLst>
                </a:gridCol>
              </a:tblGrid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Receiver</a:t>
                      </a:r>
                      <a:endParaRPr lang="en-US" sz="2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 </a:t>
                      </a:r>
                      <a:endParaRPr lang="en-US" sz="2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955672046"/>
                  </a:ext>
                </a:extLst>
              </a:tr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telescope diameter (m)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2362388873"/>
                  </a:ext>
                </a:extLst>
              </a:tr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receiver field of view (m, microradians)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42.5, 83.3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2106274627"/>
                  </a:ext>
                </a:extLst>
              </a:tr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optical filter bandpass (picometers)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422751597"/>
                  </a:ext>
                </a:extLst>
              </a:tr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optical throughput efficiency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42%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1013204431"/>
                  </a:ext>
                </a:extLst>
              </a:tr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detector efficiency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15%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274904822"/>
                  </a:ext>
                </a:extLst>
              </a:tr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single photon precision (m, picoseconds)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0.23, 775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194251591"/>
                  </a:ext>
                </a:extLst>
              </a:tr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max signal photons per shot, strong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2472956585"/>
                  </a:ext>
                </a:extLst>
              </a:tr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max signal photons per shot, weak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1971120965"/>
                  </a:ext>
                </a:extLst>
              </a:tr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354353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6555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66CB074-64DF-624B-9641-1549673F3BA2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12" name="Picture 19" descr="DSC01051.JPG">
              <a:extLst>
                <a:ext uri="{FF2B5EF4-FFF2-40B4-BE49-F238E27FC236}">
                  <a16:creationId xmlns:a16="http://schemas.microsoft.com/office/drawing/2014/main" id="{DD06BA85-F14C-5143-A242-562DB1EB0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 descr="NASA_logo2.jpg">
              <a:extLst>
                <a:ext uri="{FF2B5EF4-FFF2-40B4-BE49-F238E27FC236}">
                  <a16:creationId xmlns:a16="http://schemas.microsoft.com/office/drawing/2014/main" id="{2E7AAD1C-783C-174B-8811-99816D49C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3" descr="ICESat2_IconColor.png">
              <a:extLst>
                <a:ext uri="{FF2B5EF4-FFF2-40B4-BE49-F238E27FC236}">
                  <a16:creationId xmlns:a16="http://schemas.microsoft.com/office/drawing/2014/main" id="{6AA19452-44CC-A345-AD92-5A8C41954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1035FEF-0448-1144-BB40-EFDC76823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5E5BC32-306F-A349-887C-D4F250187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Low-Level Products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86366A-8239-D641-AD36-AED99DCF6D46}"/>
              </a:ext>
            </a:extLst>
          </p:cNvPr>
          <p:cNvSpPr txBox="1"/>
          <p:nvPr/>
        </p:nvSpPr>
        <p:spPr>
          <a:xfrm>
            <a:off x="102754" y="1310065"/>
            <a:ext cx="834888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 Stream from S/C downlinked ~7x / day</a:t>
            </a:r>
          </a:p>
          <a:p>
            <a:r>
              <a:rPr lang="en-US" sz="2400" b="1" dirty="0"/>
              <a:t>	</a:t>
            </a:r>
            <a:r>
              <a:rPr lang="en-US" sz="2400" dirty="0"/>
              <a:t>Ground stations in Svalbard and Poker Flat</a:t>
            </a:r>
          </a:p>
          <a:p>
            <a:r>
              <a:rPr lang="en-US" sz="2400" b="1" dirty="0"/>
              <a:t>	</a:t>
            </a:r>
            <a:r>
              <a:rPr lang="en-US" sz="2400" dirty="0"/>
              <a:t>NASA networks brings data to GSFC</a:t>
            </a:r>
            <a:endParaRPr lang="en-US" sz="2400" b="1" dirty="0"/>
          </a:p>
          <a:p>
            <a:r>
              <a:rPr lang="en-US" sz="2400" b="1" dirty="0"/>
              <a:t>	</a:t>
            </a:r>
            <a:r>
              <a:rPr lang="en-US" sz="2400" dirty="0"/>
              <a:t>~450 Gbit / day</a:t>
            </a:r>
          </a:p>
          <a:p>
            <a:endParaRPr lang="en-US" sz="2400" b="1" dirty="0"/>
          </a:p>
          <a:p>
            <a:r>
              <a:rPr lang="en-US" sz="2400" b="1" dirty="0"/>
              <a:t>ATL01</a:t>
            </a:r>
          </a:p>
          <a:p>
            <a:r>
              <a:rPr lang="en-US" sz="2400" dirty="0"/>
              <a:t>	Unpacks Data / conversion from binary</a:t>
            </a:r>
          </a:p>
          <a:p>
            <a:r>
              <a:rPr lang="en-US" sz="2400" dirty="0"/>
              <a:t>	Stored in HDF5 format </a:t>
            </a:r>
          </a:p>
          <a:p>
            <a:endParaRPr lang="en-US" sz="2400" dirty="0"/>
          </a:p>
          <a:p>
            <a:r>
              <a:rPr lang="en-US" sz="2400" b="1" dirty="0"/>
              <a:t>ATL02</a:t>
            </a:r>
          </a:p>
          <a:p>
            <a:r>
              <a:rPr lang="en-US" sz="2400" dirty="0"/>
              <a:t>	Applies conversions to yield times, temperatures, voltages</a:t>
            </a:r>
          </a:p>
          <a:p>
            <a:r>
              <a:rPr lang="en-US" sz="2400" dirty="0"/>
              <a:t>	Photon time of flight calculated</a:t>
            </a:r>
          </a:p>
          <a:p>
            <a:r>
              <a:rPr lang="en-US" sz="2400" dirty="0"/>
              <a:t>	Organized by beam</a:t>
            </a:r>
          </a:p>
          <a:p>
            <a:r>
              <a:rPr lang="en-US" sz="2400" dirty="0"/>
              <a:t>	All other S/C data (star trackers, GPS) passed through</a:t>
            </a:r>
          </a:p>
        </p:txBody>
      </p:sp>
    </p:spTree>
    <p:extLst>
      <p:ext uri="{BB962C8B-B14F-4D97-AF65-F5344CB8AC3E}">
        <p14:creationId xmlns:p14="http://schemas.microsoft.com/office/powerpoint/2010/main" val="903632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5" name="Picture 19" descr="DSC01051.JPG"/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7" descr="NASA_logo2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ICESat2_IconColor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0" y="257353"/>
            <a:ext cx="91344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189"/>
            <a:r>
              <a:rPr lang="en-US" sz="3200" b="1" kern="0" dirty="0">
                <a:solidFill>
                  <a:prstClr val="black"/>
                </a:solidFill>
              </a:rPr>
              <a:t>ATL03: Geolocated Photons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859208-2FE8-644C-852E-6D263D8078FF}"/>
              </a:ext>
            </a:extLst>
          </p:cNvPr>
          <p:cNvSpPr txBox="1"/>
          <p:nvPr/>
        </p:nvSpPr>
        <p:spPr>
          <a:xfrm>
            <a:off x="71250" y="1299041"/>
            <a:ext cx="890519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Position of observatory in space:</a:t>
            </a:r>
            <a:endParaRPr lang="en-US" sz="2400" dirty="0"/>
          </a:p>
          <a:p>
            <a:r>
              <a:rPr lang="en-US" sz="2400" dirty="0"/>
              <a:t>	Precision Orbit Determination – NASA GSFC</a:t>
            </a:r>
          </a:p>
          <a:p>
            <a:r>
              <a:rPr lang="en-US" sz="2400" dirty="0"/>
              <a:t>	Based on </a:t>
            </a:r>
            <a:r>
              <a:rPr lang="en-US" sz="2400" dirty="0" err="1"/>
              <a:t>Ruag</a:t>
            </a:r>
            <a:r>
              <a:rPr lang="en-US" sz="2400" dirty="0"/>
              <a:t> GPS receivers</a:t>
            </a:r>
          </a:p>
          <a:p>
            <a:r>
              <a:rPr lang="en-US" sz="2400" dirty="0"/>
              <a:t>	verified with satellite laser ranging</a:t>
            </a:r>
          </a:p>
          <a:p>
            <a:endParaRPr lang="en-US" sz="2400" dirty="0"/>
          </a:p>
          <a:p>
            <a:r>
              <a:rPr lang="en-US" sz="2400" b="1" dirty="0"/>
              <a:t>Pointing vectors for ATLAS laser beams:</a:t>
            </a:r>
          </a:p>
          <a:p>
            <a:r>
              <a:rPr lang="en-US" sz="2400" b="1" dirty="0"/>
              <a:t>	</a:t>
            </a:r>
            <a:r>
              <a:rPr lang="en-US" sz="2400" dirty="0"/>
              <a:t>Precision Pointing Determination – U of Texas Applied Res. Lab</a:t>
            </a:r>
          </a:p>
          <a:p>
            <a:r>
              <a:rPr lang="en-US" sz="2400" b="1" dirty="0"/>
              <a:t>	</a:t>
            </a:r>
            <a:r>
              <a:rPr lang="en-US" sz="2400" dirty="0"/>
              <a:t>Based on </a:t>
            </a:r>
            <a:r>
              <a:rPr lang="en-US" sz="2400" dirty="0" err="1"/>
              <a:t>Sodern</a:t>
            </a:r>
            <a:r>
              <a:rPr lang="en-US" sz="2400" dirty="0"/>
              <a:t> Star Trackers and Laser Reference System</a:t>
            </a:r>
          </a:p>
          <a:p>
            <a:r>
              <a:rPr lang="en-US" sz="2400" b="1" dirty="0"/>
              <a:t>	</a:t>
            </a:r>
            <a:r>
              <a:rPr lang="en-US" sz="2400" dirty="0"/>
              <a:t>verified with ATL03 photon data</a:t>
            </a:r>
          </a:p>
          <a:p>
            <a:endParaRPr lang="en-US" sz="2400" b="1" dirty="0"/>
          </a:p>
          <a:p>
            <a:r>
              <a:rPr lang="en-US" sz="2400" b="1" dirty="0"/>
              <a:t>Photon time of flight + POD + PPD </a:t>
            </a:r>
            <a:r>
              <a:rPr lang="en-US" sz="2400" b="1" dirty="0">
                <a:sym typeface="Wingdings" pitchFamily="2" charset="2"/>
              </a:rPr>
              <a:t> Photon ground bounce point</a:t>
            </a:r>
          </a:p>
          <a:p>
            <a:endParaRPr lang="en-US" sz="2400" b="1" dirty="0">
              <a:sym typeface="Wingdings" pitchFamily="2" charset="2"/>
            </a:endParaRPr>
          </a:p>
          <a:p>
            <a:r>
              <a:rPr lang="en-US" sz="2400" b="1" dirty="0">
                <a:sym typeface="Wingdings" pitchFamily="2" charset="2"/>
              </a:rPr>
              <a:t>One photon precisely geolocated every 20m, others geolocated WRT</a:t>
            </a:r>
          </a:p>
          <a:p>
            <a:endParaRPr lang="en-US" sz="2400" b="1" dirty="0">
              <a:sym typeface="Wingdings" pitchFamily="2" charset="2"/>
            </a:endParaRPr>
          </a:p>
          <a:p>
            <a:r>
              <a:rPr lang="en-US" sz="2400" dirty="0">
                <a:sym typeface="Wingdings" pitchFamily="2" charset="2"/>
              </a:rPr>
              <a:t>Along-track geolocation segment / reference photons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4759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5" name="Picture 19" descr="DSC01051.JPG"/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7" descr="NASA_logo2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ICESat2_IconColor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0" y="257353"/>
            <a:ext cx="91344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189"/>
            <a:r>
              <a:rPr lang="en-US" sz="3200" b="1" kern="0" dirty="0">
                <a:solidFill>
                  <a:prstClr val="black"/>
                </a:solidFill>
              </a:rPr>
              <a:t>ATL03: Geolocated Photons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455BB-ABC9-BF4A-9520-00B7600F1F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49" r="3223" b="3752"/>
          <a:stretch/>
        </p:blipFill>
        <p:spPr>
          <a:xfrm>
            <a:off x="2646022" y="1299041"/>
            <a:ext cx="6488453" cy="51812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AA6B22-419D-AD4E-97E8-B62CB82F3C06}"/>
              </a:ext>
            </a:extLst>
          </p:cNvPr>
          <p:cNvSpPr txBox="1"/>
          <p:nvPr/>
        </p:nvSpPr>
        <p:spPr>
          <a:xfrm>
            <a:off x="102754" y="1322145"/>
            <a:ext cx="2889828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Classify Photons</a:t>
            </a:r>
            <a:endParaRPr lang="en-US" sz="2400" dirty="0"/>
          </a:p>
          <a:p>
            <a:endParaRPr lang="en-US" sz="2400" b="1" dirty="0"/>
          </a:p>
          <a:p>
            <a:r>
              <a:rPr lang="en-US" sz="2200" dirty="0"/>
              <a:t>Reduce data volume higher-level products have to deal with</a:t>
            </a:r>
          </a:p>
          <a:p>
            <a:endParaRPr lang="en-US" sz="2200" b="1" dirty="0"/>
          </a:p>
          <a:p>
            <a:r>
              <a:rPr lang="en-US" sz="2200" dirty="0"/>
              <a:t>Histogram-based approach</a:t>
            </a:r>
          </a:p>
          <a:p>
            <a:endParaRPr lang="en-US" sz="2200" dirty="0"/>
          </a:p>
          <a:p>
            <a:r>
              <a:rPr lang="en-US" sz="2200" dirty="0"/>
              <a:t>Parameters are surface specific</a:t>
            </a:r>
          </a:p>
          <a:p>
            <a:endParaRPr lang="en-US" sz="2200" dirty="0"/>
          </a:p>
          <a:p>
            <a:r>
              <a:rPr lang="en-US" sz="2200" dirty="0"/>
              <a:t>Likely signal photons w/ high, medium or low confidence</a:t>
            </a:r>
          </a:p>
        </p:txBody>
      </p:sp>
    </p:spTree>
    <p:extLst>
      <p:ext uri="{BB962C8B-B14F-4D97-AF65-F5344CB8AC3E}">
        <p14:creationId xmlns:p14="http://schemas.microsoft.com/office/powerpoint/2010/main" val="269310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5" name="Picture 19" descr="DSC01051.JPG"/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7" descr="NASA_logo2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ICESat2_IconColor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0" y="257353"/>
            <a:ext cx="91344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189"/>
            <a:r>
              <a:rPr lang="en-US" sz="3200" b="1" kern="0" dirty="0">
                <a:solidFill>
                  <a:prstClr val="black"/>
                </a:solidFill>
              </a:rPr>
              <a:t>    ATL03: Geophysical Corrections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15B319D-52FF-3542-89AF-EFCCCEE4B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394178"/>
              </p:ext>
            </p:extLst>
          </p:nvPr>
        </p:nvGraphicFramePr>
        <p:xfrm>
          <a:off x="-1" y="1261119"/>
          <a:ext cx="9134475" cy="5488520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660728">
                  <a:extLst>
                    <a:ext uri="{9D8B030D-6E8A-4147-A177-3AD203B41FA5}">
                      <a16:colId xmlns:a16="http://schemas.microsoft.com/office/drawing/2014/main" val="1544665882"/>
                    </a:ext>
                  </a:extLst>
                </a:gridCol>
                <a:gridCol w="1307742">
                  <a:extLst>
                    <a:ext uri="{9D8B030D-6E8A-4147-A177-3AD203B41FA5}">
                      <a16:colId xmlns:a16="http://schemas.microsoft.com/office/drawing/2014/main" val="3767204223"/>
                    </a:ext>
                  </a:extLst>
                </a:gridCol>
                <a:gridCol w="2351675">
                  <a:extLst>
                    <a:ext uri="{9D8B030D-6E8A-4147-A177-3AD203B41FA5}">
                      <a16:colId xmlns:a16="http://schemas.microsoft.com/office/drawing/2014/main" val="3755688010"/>
                    </a:ext>
                  </a:extLst>
                </a:gridCol>
                <a:gridCol w="1016721">
                  <a:extLst>
                    <a:ext uri="{9D8B030D-6E8A-4147-A177-3AD203B41FA5}">
                      <a16:colId xmlns:a16="http://schemas.microsoft.com/office/drawing/2014/main" val="1708143663"/>
                    </a:ext>
                  </a:extLst>
                </a:gridCol>
                <a:gridCol w="2797609">
                  <a:extLst>
                    <a:ext uri="{9D8B030D-6E8A-4147-A177-3AD203B41FA5}">
                      <a16:colId xmlns:a16="http://schemas.microsoft.com/office/drawing/2014/main" val="3671752567"/>
                    </a:ext>
                  </a:extLst>
                </a:gridCol>
              </a:tblGrid>
              <a:tr h="2955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Model Type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Input Params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Output Params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dirty="0">
                          <a:effectLst/>
                        </a:rPr>
                        <a:t>Applied?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Processing/Source Candidates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47552018"/>
                  </a:ext>
                </a:extLst>
              </a:tr>
              <a:tr h="295584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Ocean Tides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 err="1">
                          <a:effectLst/>
                        </a:rPr>
                        <a:t>lat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 err="1">
                          <a:effectLst/>
                        </a:rPr>
                        <a:t>lon</a:t>
                      </a:r>
                      <a:r>
                        <a:rPr lang="en-US" sz="1600" dirty="0">
                          <a:effectLst/>
                        </a:rPr>
                        <a:t>, time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ocean height correction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GOT4.8 – in-house support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7786308"/>
                  </a:ext>
                </a:extLst>
              </a:tr>
              <a:tr h="591170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Met Data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 err="1">
                          <a:effectLst/>
                        </a:rPr>
                        <a:t>lat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 err="1">
                          <a:effectLst/>
                        </a:rPr>
                        <a:t>lon</a:t>
                      </a:r>
                      <a:r>
                        <a:rPr lang="en-US" sz="1600" dirty="0">
                          <a:effectLst/>
                        </a:rPr>
                        <a:t>, time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surface and column temperature, pressure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NASA GMAO GEOS5 FP-IT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3052812"/>
                  </a:ext>
                </a:extLst>
              </a:tr>
              <a:tr h="295584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IB/DAC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 err="1">
                          <a:effectLst/>
                        </a:rPr>
                        <a:t>lat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 err="1">
                          <a:effectLst/>
                        </a:rPr>
                        <a:t>lon</a:t>
                      </a:r>
                      <a:r>
                        <a:rPr lang="en-US" sz="1600" dirty="0">
                          <a:effectLst/>
                        </a:rPr>
                        <a:t>, time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dirty="0">
                          <a:effectLst/>
                        </a:rPr>
                        <a:t>ocean height correction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MOG2D (AVISO)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6168398"/>
                  </a:ext>
                </a:extLst>
              </a:tr>
              <a:tr h="295584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Ocean Loading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 err="1">
                          <a:effectLst/>
                        </a:rPr>
                        <a:t>lat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 err="1">
                          <a:effectLst/>
                        </a:rPr>
                        <a:t>lon</a:t>
                      </a:r>
                      <a:r>
                        <a:rPr lang="en-US" sz="1600" dirty="0">
                          <a:effectLst/>
                        </a:rPr>
                        <a:t>, time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ocean height correction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C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GOT4.8 – supplemental files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906324"/>
                  </a:ext>
                </a:extLst>
              </a:tr>
              <a:tr h="591170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dirty="0">
                          <a:effectLst/>
                        </a:rPr>
                        <a:t>Solid Earth Pole Tide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 err="1">
                          <a:effectLst/>
                        </a:rPr>
                        <a:t>lat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 err="1">
                          <a:effectLst/>
                        </a:rPr>
                        <a:t>lon</a:t>
                      </a:r>
                      <a:r>
                        <a:rPr lang="en-US" sz="1600" dirty="0">
                          <a:effectLst/>
                        </a:rPr>
                        <a:t>, time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solid earth deformation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C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IERS Conventions (2010)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45826"/>
                  </a:ext>
                </a:extLst>
              </a:tr>
              <a:tr h="295584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Ocean Pole Tide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 err="1">
                          <a:effectLst/>
                        </a:rPr>
                        <a:t>lat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 err="1">
                          <a:effectLst/>
                        </a:rPr>
                        <a:t>lon</a:t>
                      </a:r>
                      <a:r>
                        <a:rPr lang="en-US" sz="1600" dirty="0">
                          <a:effectLst/>
                        </a:rPr>
                        <a:t>, time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ocean height correction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C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IERS Conventions (2010)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9093618"/>
                  </a:ext>
                </a:extLst>
              </a:tr>
              <a:tr h="295584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Solid Earth Tides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 err="1">
                          <a:effectLst/>
                        </a:rPr>
                        <a:t>lat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 err="1">
                          <a:effectLst/>
                        </a:rPr>
                        <a:t>lon</a:t>
                      </a:r>
                      <a:r>
                        <a:rPr lang="en-US" sz="1600" dirty="0">
                          <a:effectLst/>
                        </a:rPr>
                        <a:t>, time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solid earth deformation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C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IERS Conventions (2010)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1143569"/>
                  </a:ext>
                </a:extLst>
              </a:tr>
              <a:tr h="295584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Geoid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 err="1">
                          <a:effectLst/>
                        </a:rPr>
                        <a:t>lat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 err="1">
                          <a:effectLst/>
                        </a:rPr>
                        <a:t>lon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reference surface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EGM2008, mean tide system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1294675"/>
                  </a:ext>
                </a:extLst>
              </a:tr>
              <a:tr h="591170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Geocenter Motion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</a:rPr>
                        <a:t>time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Cartesian shift of tracking stations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Via SLR/GPS estimation, applied in POD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3233911"/>
                  </a:ext>
                </a:extLst>
              </a:tr>
              <a:tr h="886754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Total Column Atmospheric correction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 err="1">
                          <a:effectLst/>
                        </a:rPr>
                        <a:t>lat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 err="1">
                          <a:effectLst/>
                        </a:rPr>
                        <a:t>lon</a:t>
                      </a:r>
                      <a:r>
                        <a:rPr lang="en-US" sz="1600" dirty="0">
                          <a:effectLst/>
                        </a:rPr>
                        <a:t>, time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range correction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C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dirty="0">
                          <a:effectLst/>
                        </a:rPr>
                        <a:t>Recommendation by </a:t>
                      </a:r>
                      <a:r>
                        <a:rPr lang="en-US" sz="1800" dirty="0" err="1">
                          <a:effectLst/>
                        </a:rPr>
                        <a:t>Luthcke</a:t>
                      </a:r>
                      <a:r>
                        <a:rPr lang="en-US" sz="1800" dirty="0">
                          <a:effectLst/>
                        </a:rPr>
                        <a:t> &amp; Petrov, cf. ATBD ATL03a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1608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197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5" name="Picture 19" descr="DSC01051.JPG"/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7" descr="NASA_logo2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ICESat2_IconColor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0" y="257353"/>
            <a:ext cx="91344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189"/>
            <a:r>
              <a:rPr lang="en-US" sz="3200" b="1" kern="0" dirty="0">
                <a:solidFill>
                  <a:prstClr val="black"/>
                </a:solidFill>
              </a:rPr>
              <a:t>ATL03: Geolocated Photons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91B033-6DFC-C349-B998-1F494577C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448" y="1274288"/>
            <a:ext cx="7386452" cy="54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67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7063CC-8B17-C941-A753-080DA80D622D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3" name="Picture 19" descr="DSC01051.JPG">
              <a:extLst>
                <a:ext uri="{FF2B5EF4-FFF2-40B4-BE49-F238E27FC236}">
                  <a16:creationId xmlns:a16="http://schemas.microsoft.com/office/drawing/2014/main" id="{B011617D-C437-4F4B-AC1F-E001CC834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7" descr="NASA_logo2.jpg">
              <a:extLst>
                <a:ext uri="{FF2B5EF4-FFF2-40B4-BE49-F238E27FC236}">
                  <a16:creationId xmlns:a16="http://schemas.microsoft.com/office/drawing/2014/main" id="{A6AE8D50-829A-1F47-A7A9-931582FE3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8" descr="ICESat2_IconColor.png">
              <a:extLst>
                <a:ext uri="{FF2B5EF4-FFF2-40B4-BE49-F238E27FC236}">
                  <a16:creationId xmlns:a16="http://schemas.microsoft.com/office/drawing/2014/main" id="{09E443AE-4738-BA49-8852-5F4C6195A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9BF4B03A-9FBA-5E4E-8A7B-9E2BA4130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594EC6C-8113-864B-8535-341685A2F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First ATL03: 3 October 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E848B1-C462-8F4B-9962-4A60CDBB0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53946"/>
            <a:ext cx="9144000" cy="37501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BE3562-FED0-B948-A694-400E230BC5C1}"/>
              </a:ext>
            </a:extLst>
          </p:cNvPr>
          <p:cNvSpPr txBox="1"/>
          <p:nvPr/>
        </p:nvSpPr>
        <p:spPr>
          <a:xfrm>
            <a:off x="93804" y="5647499"/>
            <a:ext cx="8754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Latitude, longitude, height for every photon (WGS-84 ellipsoid / ITRF-2014)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790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5" name="Picture 19" descr="DSC01051.JPG"/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7" descr="NASA_logo2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ICESat2_IconColor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0" y="257353"/>
            <a:ext cx="91344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189"/>
            <a:r>
              <a:rPr lang="en-US" sz="3200" b="1" kern="0" dirty="0">
                <a:solidFill>
                  <a:prstClr val="black"/>
                </a:solidFill>
              </a:rPr>
              <a:t>ICESat-2 Regions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57B5FA-035F-4D4F-815A-CF7440DA7D9A}"/>
              </a:ext>
            </a:extLst>
          </p:cNvPr>
          <p:cNvPicPr/>
          <p:nvPr/>
        </p:nvPicPr>
        <p:blipFill rotWithShape="1">
          <a:blip r:embed="rId6"/>
          <a:srcRect t="10375" b="11060"/>
          <a:stretch/>
        </p:blipFill>
        <p:spPr>
          <a:xfrm>
            <a:off x="-1" y="1477022"/>
            <a:ext cx="9134475" cy="485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06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5" name="Picture 19" descr="DSC01051.JPG"/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7" descr="NASA_logo2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ICESat2_IconColor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257353"/>
            <a:ext cx="91344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189"/>
            <a:r>
              <a:rPr lang="en-US" sz="3200" b="1" kern="0" dirty="0">
                <a:solidFill>
                  <a:prstClr val="black"/>
                </a:solidFill>
              </a:rPr>
              <a:t>Orbit Coverage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016C93-2D95-0949-B113-110E4E5FA1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227"/>
            <a:ext cx="9144000" cy="51215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24BC44-17AD-5941-8D06-110764237E57}"/>
              </a:ext>
            </a:extLst>
          </p:cNvPr>
          <p:cNvSpPr txBox="1"/>
          <p:nvPr/>
        </p:nvSpPr>
        <p:spPr>
          <a:xfrm>
            <a:off x="123842" y="2474563"/>
            <a:ext cx="26375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FF00"/>
                </a:solidFill>
              </a:rPr>
              <a:t>500 </a:t>
            </a:r>
            <a:r>
              <a:rPr lang="en-US" sz="2000" b="1" dirty="0">
                <a:solidFill>
                  <a:srgbClr val="FFFF00"/>
                </a:solidFill>
              </a:rPr>
              <a:t>km altitude</a:t>
            </a:r>
          </a:p>
          <a:p>
            <a:endParaRPr lang="en-US" sz="2000" b="1" dirty="0">
              <a:solidFill>
                <a:srgbClr val="FFFF00"/>
              </a:solidFill>
            </a:endParaRPr>
          </a:p>
          <a:p>
            <a:r>
              <a:rPr lang="en-US" sz="2000" b="1" dirty="0">
                <a:solidFill>
                  <a:srgbClr val="FFFF00"/>
                </a:solidFill>
              </a:rPr>
              <a:t>88S to 88N</a:t>
            </a:r>
          </a:p>
          <a:p>
            <a:endParaRPr lang="en-US" sz="2000" b="1" dirty="0">
              <a:solidFill>
                <a:srgbClr val="FFFF00"/>
              </a:solidFill>
            </a:endParaRPr>
          </a:p>
          <a:p>
            <a:r>
              <a:rPr lang="en-US" sz="2000" b="1" dirty="0">
                <a:solidFill>
                  <a:srgbClr val="FFFF00"/>
                </a:solidFill>
              </a:rPr>
              <a:t>15 revs/day</a:t>
            </a:r>
          </a:p>
          <a:p>
            <a:endParaRPr lang="en-US" sz="2000" b="1" dirty="0">
              <a:solidFill>
                <a:srgbClr val="FFFF00"/>
              </a:solidFill>
            </a:endParaRPr>
          </a:p>
          <a:p>
            <a:r>
              <a:rPr lang="en-US" sz="2000" b="1" dirty="0">
                <a:solidFill>
                  <a:srgbClr val="FFFF00"/>
                </a:solidFill>
              </a:rPr>
              <a:t>1387 tracks</a:t>
            </a:r>
          </a:p>
          <a:p>
            <a:endParaRPr lang="en-US" sz="2000" b="1" dirty="0">
              <a:solidFill>
                <a:srgbClr val="FFFF00"/>
              </a:solidFill>
            </a:endParaRPr>
          </a:p>
          <a:p>
            <a:r>
              <a:rPr lang="en-US" sz="2000" b="1" dirty="0">
                <a:solidFill>
                  <a:srgbClr val="FFFF00"/>
                </a:solidFill>
              </a:rPr>
              <a:t>91-day revisit</a:t>
            </a:r>
          </a:p>
          <a:p>
            <a:endParaRPr lang="en-US" sz="2000" b="1" dirty="0">
              <a:solidFill>
                <a:srgbClr val="FFFF00"/>
              </a:solidFill>
            </a:endParaRPr>
          </a:p>
          <a:p>
            <a:r>
              <a:rPr lang="en-US" sz="2000" b="1" dirty="0">
                <a:solidFill>
                  <a:srgbClr val="FFFF00"/>
                </a:solidFill>
              </a:rPr>
              <a:t>Ground tracks at icesat-2.gsfc.nasa.gov</a:t>
            </a:r>
          </a:p>
        </p:txBody>
      </p:sp>
    </p:spTree>
    <p:extLst>
      <p:ext uri="{BB962C8B-B14F-4D97-AF65-F5344CB8AC3E}">
        <p14:creationId xmlns:p14="http://schemas.microsoft.com/office/powerpoint/2010/main" val="1871327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7063CC-8B17-C941-A753-080DA80D622D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3" name="Picture 19" descr="DSC01051.JPG">
              <a:extLst>
                <a:ext uri="{FF2B5EF4-FFF2-40B4-BE49-F238E27FC236}">
                  <a16:creationId xmlns:a16="http://schemas.microsoft.com/office/drawing/2014/main" id="{B011617D-C437-4F4B-AC1F-E001CC834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7" descr="NASA_logo2.jpg">
              <a:extLst>
                <a:ext uri="{FF2B5EF4-FFF2-40B4-BE49-F238E27FC236}">
                  <a16:creationId xmlns:a16="http://schemas.microsoft.com/office/drawing/2014/main" id="{A6AE8D50-829A-1F47-A7A9-931582FE3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8" descr="ICESat2_IconColor.png">
              <a:extLst>
                <a:ext uri="{FF2B5EF4-FFF2-40B4-BE49-F238E27FC236}">
                  <a16:creationId xmlns:a16="http://schemas.microsoft.com/office/drawing/2014/main" id="{09E443AE-4738-BA49-8852-5F4C6195A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9BF4B03A-9FBA-5E4E-8A7B-9E2BA4130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594EC6C-8113-864B-8535-341685A2F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Launch and Separation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2B4541-3861-3145-B3ED-9051AD9E8BC4}"/>
              </a:ext>
            </a:extLst>
          </p:cNvPr>
          <p:cNvSpPr/>
          <p:nvPr/>
        </p:nvSpPr>
        <p:spPr>
          <a:xfrm>
            <a:off x="2286000" y="3105835"/>
            <a:ext cx="53023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https://www.youtube.com/watch?v=jaIAqj-ReII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8DD9E7-9779-C84B-AF47-B9A2C13090FD}"/>
              </a:ext>
            </a:extLst>
          </p:cNvPr>
          <p:cNvSpPr txBox="1"/>
          <p:nvPr/>
        </p:nvSpPr>
        <p:spPr>
          <a:xfrm>
            <a:off x="1116281" y="2149434"/>
            <a:ext cx="661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Launch and separation video!  (it was big, so I took it out </a:t>
            </a:r>
            <a:r>
              <a:rPr lang="en-US"/>
              <a:t>for posting)</a:t>
            </a:r>
          </a:p>
        </p:txBody>
      </p:sp>
    </p:spTree>
    <p:extLst>
      <p:ext uri="{BB962C8B-B14F-4D97-AF65-F5344CB8AC3E}">
        <p14:creationId xmlns:p14="http://schemas.microsoft.com/office/powerpoint/2010/main" val="165528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9804747-E5F1-FA42-863A-1F8421F18FE5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10" name="Picture 19" descr="DSC01051.JPG">
              <a:extLst>
                <a:ext uri="{FF2B5EF4-FFF2-40B4-BE49-F238E27FC236}">
                  <a16:creationId xmlns:a16="http://schemas.microsoft.com/office/drawing/2014/main" id="{1FB81E4C-D59A-4C4C-B891-BCF403720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0" descr="NASA_logo2.jpg">
              <a:extLst>
                <a:ext uri="{FF2B5EF4-FFF2-40B4-BE49-F238E27FC236}">
                  <a16:creationId xmlns:a16="http://schemas.microsoft.com/office/drawing/2014/main" id="{97A37721-6044-324E-BDD0-FBA5EC10D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1" descr="ICESat2_IconColor.png">
              <a:extLst>
                <a:ext uri="{FF2B5EF4-FFF2-40B4-BE49-F238E27FC236}">
                  <a16:creationId xmlns:a16="http://schemas.microsoft.com/office/drawing/2014/main" id="{18A06509-771E-C74A-81AA-3747B2EC8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A0D3536-EC18-2E44-8A85-2AF1D1C5E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Off-pointing in Mid-Latitudes</a:t>
            </a:r>
          </a:p>
        </p:txBody>
      </p:sp>
      <p:pic>
        <p:nvPicPr>
          <p:cNvPr id="2" name="Picture 1" descr="Screen Shot 2016-11-14 at 5.51.5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5177"/>
            <a:ext cx="9144000" cy="575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1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99F30AC-E464-2C44-B1D7-E03E5AF2E264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28" name="Picture 19" descr="DSC01051.JPG">
              <a:extLst>
                <a:ext uri="{FF2B5EF4-FFF2-40B4-BE49-F238E27FC236}">
                  <a16:creationId xmlns:a16="http://schemas.microsoft.com/office/drawing/2014/main" id="{126B25FF-151B-C748-9D6E-8B42A4295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28" descr="NASA_logo2.jpg">
              <a:extLst>
                <a:ext uri="{FF2B5EF4-FFF2-40B4-BE49-F238E27FC236}">
                  <a16:creationId xmlns:a16="http://schemas.microsoft.com/office/drawing/2014/main" id="{E03DF48C-83CB-434B-BB2C-54D17E3E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29" descr="ICESat2_IconColor.png">
              <a:extLst>
                <a:ext uri="{FF2B5EF4-FFF2-40B4-BE49-F238E27FC236}">
                  <a16:creationId xmlns:a16="http://schemas.microsoft.com/office/drawing/2014/main" id="{86D78CC8-12F9-F54C-93A4-D3E662B5A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14C6EB9-141E-2C46-887D-596594DC8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TextBox 2"/>
          <p:cNvSpPr txBox="1"/>
          <p:nvPr/>
        </p:nvSpPr>
        <p:spPr>
          <a:xfrm>
            <a:off x="95524" y="1352550"/>
            <a:ext cx="5451364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ICESat-2’s orbit: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91-day exact repeat orbit with monthly sub-cycle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Inclination: 92º (88º north and south)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Altitude: ~500 km</a:t>
            </a:r>
          </a:p>
          <a:p>
            <a:endParaRPr lang="en-US" dirty="0"/>
          </a:p>
          <a:p>
            <a:r>
              <a:rPr lang="en-US" sz="2200" b="1" dirty="0"/>
              <a:t>Driven by:</a:t>
            </a:r>
          </a:p>
          <a:p>
            <a:r>
              <a:rPr lang="en-US" dirty="0"/>
              <a:t>Seasonal requirement for ice sheet changes</a:t>
            </a:r>
          </a:p>
          <a:p>
            <a:r>
              <a:rPr lang="en-US" dirty="0"/>
              <a:t>Monthly requirement for sea ice </a:t>
            </a:r>
          </a:p>
          <a:p>
            <a:endParaRPr lang="en-US" dirty="0"/>
          </a:p>
          <a:p>
            <a:r>
              <a:rPr lang="en-US" dirty="0"/>
              <a:t>Compromise between high-latitude coverage and cross-over distribution</a:t>
            </a:r>
          </a:p>
          <a:p>
            <a:endParaRPr lang="en-US" dirty="0"/>
          </a:p>
          <a:p>
            <a:r>
              <a:rPr lang="en-US" sz="2200" b="1" dirty="0"/>
              <a:t>Cross-Overs:</a:t>
            </a:r>
          </a:p>
          <a:p>
            <a:r>
              <a:rPr lang="en-US" dirty="0"/>
              <a:t>With 6 beams, each ground track cross-over generates</a:t>
            </a:r>
          </a:p>
          <a:p>
            <a:r>
              <a:rPr lang="en-US" dirty="0"/>
              <a:t>36 individual crossings. </a:t>
            </a:r>
            <a:r>
              <a:rPr lang="mr-IN" dirty="0"/>
              <a:t>…</a:t>
            </a:r>
            <a:r>
              <a:rPr lang="en-US" dirty="0"/>
              <a:t> or 9 slope-corrected crossings</a:t>
            </a:r>
          </a:p>
          <a:p>
            <a:endParaRPr lang="en-US" dirty="0"/>
          </a:p>
          <a:p>
            <a:r>
              <a:rPr lang="en-US" dirty="0"/>
              <a:t>Primary method of monitoring ATLAS range bias and data consistency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938763" y="2721427"/>
            <a:ext cx="1778000" cy="3580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6079068" y="2728687"/>
            <a:ext cx="1778000" cy="3580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611248" y="2764972"/>
            <a:ext cx="1778000" cy="3580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744293" y="2764972"/>
            <a:ext cx="1778000" cy="3580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276473" y="2813352"/>
            <a:ext cx="1778000" cy="3580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445803" y="2777067"/>
            <a:ext cx="1778000" cy="3580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003143" y="2721427"/>
            <a:ext cx="2220660" cy="3580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216968" y="2769807"/>
            <a:ext cx="2172280" cy="3539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853168" y="2728687"/>
            <a:ext cx="2201305" cy="35729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381463" y="2740782"/>
            <a:ext cx="2140830" cy="35608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575933" y="2793997"/>
            <a:ext cx="2281135" cy="35511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394508" y="2769807"/>
            <a:ext cx="2310187" cy="3539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FFEA162-68BC-794A-9DE1-A68E5A69E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Orbit and Cross Overs</a:t>
            </a:r>
          </a:p>
        </p:txBody>
      </p:sp>
    </p:spTree>
    <p:extLst>
      <p:ext uri="{BB962C8B-B14F-4D97-AF65-F5344CB8AC3E}">
        <p14:creationId xmlns:p14="http://schemas.microsoft.com/office/powerpoint/2010/main" val="3246396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6DC95D9-83C1-6445-95EC-ACF33D90F9BC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14" name="Picture 19" descr="DSC01051.JPG">
              <a:extLst>
                <a:ext uri="{FF2B5EF4-FFF2-40B4-BE49-F238E27FC236}">
                  <a16:creationId xmlns:a16="http://schemas.microsoft.com/office/drawing/2014/main" id="{F8902EAF-03EB-EF4A-A284-335DDEB05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 descr="NASA_logo2.jpg">
              <a:extLst>
                <a:ext uri="{FF2B5EF4-FFF2-40B4-BE49-F238E27FC236}">
                  <a16:creationId xmlns:a16="http://schemas.microsoft.com/office/drawing/2014/main" id="{B5C7954E-F3CE-C440-8327-0E831066A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5" descr="ICESat2_IconColor.png">
              <a:extLst>
                <a:ext uri="{FF2B5EF4-FFF2-40B4-BE49-F238E27FC236}">
                  <a16:creationId xmlns:a16="http://schemas.microsoft.com/office/drawing/2014/main" id="{536DF5E5-D176-6D41-8D25-A3B24EA40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6FC6976-5C3C-9C4B-834E-861C7217F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5418A89-364F-DA4D-9129-E0486F940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657" y="1247666"/>
            <a:ext cx="8070850" cy="54827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40386" y="5842000"/>
            <a:ext cx="5175121" cy="8883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Preliminary algorithms for all along-track data products are implemented.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BF71BA-75B9-1B4A-8921-24D4CAB74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ICESat-2 Data Products</a:t>
            </a:r>
          </a:p>
        </p:txBody>
      </p:sp>
    </p:spTree>
    <p:extLst>
      <p:ext uri="{BB962C8B-B14F-4D97-AF65-F5344CB8AC3E}">
        <p14:creationId xmlns:p14="http://schemas.microsoft.com/office/powerpoint/2010/main" val="115427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D9465B7-534D-C341-81A6-7FEBE7F503EB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12" name="Picture 19" descr="DSC01051.JPG">
              <a:extLst>
                <a:ext uri="{FF2B5EF4-FFF2-40B4-BE49-F238E27FC236}">
                  <a16:creationId xmlns:a16="http://schemas.microsoft.com/office/drawing/2014/main" id="{1DF2BD53-9DD9-1540-9EDB-C73435682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 descr="NASA_logo2.jpg">
              <a:extLst>
                <a:ext uri="{FF2B5EF4-FFF2-40B4-BE49-F238E27FC236}">
                  <a16:creationId xmlns:a16="http://schemas.microsoft.com/office/drawing/2014/main" id="{F793982A-7354-B64C-AD50-647148DE9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3" descr="ICESat2_IconColor.png">
              <a:extLst>
                <a:ext uri="{FF2B5EF4-FFF2-40B4-BE49-F238E27FC236}">
                  <a16:creationId xmlns:a16="http://schemas.microsoft.com/office/drawing/2014/main" id="{FD6ED15B-8C27-5944-8DE4-130B8966C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5AA1A32-476E-F74E-A4E1-DAA3BF9C7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E4CF67-F53E-6842-9C1F-DBB311A87C39}"/>
              </a:ext>
            </a:extLst>
          </p:cNvPr>
          <p:cNvGraphicFramePr>
            <a:graphicFrameLocks noGrp="1"/>
          </p:cNvGraphicFramePr>
          <p:nvPr/>
        </p:nvGraphicFramePr>
        <p:xfrm>
          <a:off x="76200" y="1384874"/>
          <a:ext cx="8991601" cy="4767958"/>
        </p:xfrm>
        <a:graphic>
          <a:graphicData uri="http://schemas.openxmlformats.org/drawingml/2006/table">
            <a:tbl>
              <a:tblPr/>
              <a:tblGrid>
                <a:gridCol w="1415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9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6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2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3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ATBD</a:t>
                      </a:r>
                    </a:p>
                  </a:txBody>
                  <a:tcPr marL="11067" marR="11067" marT="11067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Lead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Affiliation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ATLAS Science Data Products 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Description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Precision Pointing Determination (PPD)</a:t>
                      </a:r>
                    </a:p>
                  </a:txBody>
                  <a:tcPr marL="11067" marR="11067" marT="11067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Sungkoo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UTCSR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ancillary data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Precise laser pointing solutions input to all level 2 and higher level products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Precision Orbit Determination (POD)</a:t>
                      </a:r>
                    </a:p>
                  </a:txBody>
                  <a:tcPr marL="11067" marR="11067" marT="11067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Scott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Luthcke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GSFC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ancillary data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Precise orbit solutions input to all level 2 and higher level products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3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Level 1A</a:t>
                      </a:r>
                    </a:p>
                  </a:txBody>
                  <a:tcPr marL="11067" marR="11067" marT="11067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John DiMarzio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SGT/GSFC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ATL01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Conversion and reformatting of Level 0 data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Level 1B</a:t>
                      </a:r>
                    </a:p>
                  </a:txBody>
                  <a:tcPr marL="11067" marR="11067" marT="11067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Tony Martino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GSFC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ATL02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Apply necessary corrections from housekeeping data, e.g. calibrated ranges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4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Level 2A</a:t>
                      </a:r>
                    </a:p>
                  </a:txBody>
                  <a:tcPr marL="11067" marR="11067" marT="11067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Tom Neumann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GSFC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ATL03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combine elevation corrections, geolocation information, laser spot location (which requires preliminary surface finding) with L1B product; also will produce histograms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Ice Sheet</a:t>
                      </a:r>
                    </a:p>
                  </a:txBody>
                  <a:tcPr marL="11067" marR="11067" marT="11067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Ben Smith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UW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ATL06, 11, 14, 15 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Define ice sheet products and parameters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Sea Ice</a:t>
                      </a:r>
                    </a:p>
                  </a:txBody>
                  <a:tcPr marL="11067" marR="11067" marT="11067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Ron Kwok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JPL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ATL07, 10, 20, 21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Define sea ice products and parameters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Land</a:t>
                      </a:r>
                    </a:p>
                  </a:txBody>
                  <a:tcPr marL="11067" marR="11067" marT="11067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Amy Neuenschwander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UT-ARL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ATL08, 18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Define land and vegetation products and parameters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23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Ocean</a:t>
                      </a:r>
                    </a:p>
                  </a:txBody>
                  <a:tcPr marL="11067" marR="11067" marT="11067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James Morison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UW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ATL12, 19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Define ocean products and parameters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3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Atmosphere</a:t>
                      </a:r>
                    </a:p>
                  </a:txBody>
                  <a:tcPr marL="11067" marR="11067" marT="11067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Steve Palm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SSAI/GSFC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ATL04, 09, 16, 17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Define atmosphere products and parameters and the calibrated backscatter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3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Inland Water and Snow</a:t>
                      </a:r>
                    </a:p>
                  </a:txBody>
                  <a:tcPr marL="11067" marR="11067" marT="11067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Mike Jasinski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GSFC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ATL13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Surface height and slope</a:t>
                      </a:r>
                      <a:r>
                        <a:rPr lang="en-US" sz="11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of inland water bodies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2478B98-D7FA-304D-AF4D-240F7FF56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Data Product Leads</a:t>
            </a:r>
          </a:p>
        </p:txBody>
      </p:sp>
    </p:spTree>
    <p:extLst>
      <p:ext uri="{BB962C8B-B14F-4D97-AF65-F5344CB8AC3E}">
        <p14:creationId xmlns:p14="http://schemas.microsoft.com/office/powerpoint/2010/main" val="3716686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5F93239-C758-F44C-A34D-E5B6B443396F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3" name="Picture 19" descr="DSC01051.JPG">
              <a:extLst>
                <a:ext uri="{FF2B5EF4-FFF2-40B4-BE49-F238E27FC236}">
                  <a16:creationId xmlns:a16="http://schemas.microsoft.com/office/drawing/2014/main" id="{6815B0B4-6E6C-6140-92F2-775370901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7" descr="NASA_logo2.jpg">
              <a:extLst>
                <a:ext uri="{FF2B5EF4-FFF2-40B4-BE49-F238E27FC236}">
                  <a16:creationId xmlns:a16="http://schemas.microsoft.com/office/drawing/2014/main" id="{54FF25D6-D15E-7948-A11A-C2B9925B0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8" descr="ICESat2_IconColor.png">
              <a:extLst>
                <a:ext uri="{FF2B5EF4-FFF2-40B4-BE49-F238E27FC236}">
                  <a16:creationId xmlns:a16="http://schemas.microsoft.com/office/drawing/2014/main" id="{DF8E465E-F936-1142-B512-829C361F0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85843427-C02F-AD42-879D-55458928C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4E64C21-593F-174B-9477-EE659D0A2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7591" y="164354"/>
            <a:ext cx="616094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ICESat-2: Measuring the Height of Earth One Photon At a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56D248-8485-FC4C-9568-37BBB0F7E059}"/>
              </a:ext>
            </a:extLst>
          </p:cNvPr>
          <p:cNvSpPr txBox="1"/>
          <p:nvPr/>
        </p:nvSpPr>
        <p:spPr>
          <a:xfrm>
            <a:off x="105574" y="1336518"/>
            <a:ext cx="63107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ICESat-2 is well on it’s way to nominal science data production.</a:t>
            </a:r>
          </a:p>
          <a:p>
            <a:endParaRPr lang="en-US" b="1" dirty="0"/>
          </a:p>
          <a:p>
            <a:r>
              <a:rPr lang="en-US" b="1" dirty="0"/>
              <a:t>After 224 Billion shots (as of today!) ATLAS is stable and healthy.</a:t>
            </a:r>
          </a:p>
          <a:p>
            <a:endParaRPr lang="en-US" b="1" dirty="0"/>
          </a:p>
          <a:p>
            <a:r>
              <a:rPr lang="en-US" b="1" dirty="0"/>
              <a:t>Data from 14 October 2018 to 23 Feb 2019 available.</a:t>
            </a:r>
          </a:p>
          <a:p>
            <a:r>
              <a:rPr lang="en-US" b="1" dirty="0"/>
              <a:t>24 Feb 2019 to 9 May 2019 coming in next few weeks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114F0E-E440-B240-AB43-9CD9B3A8D2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187854"/>
            <a:ext cx="9144000" cy="374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18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5424260-CD57-5C44-982D-4EF73A6A5365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10" name="Picture 19" descr="DSC01051.JPG">
              <a:extLst>
                <a:ext uri="{FF2B5EF4-FFF2-40B4-BE49-F238E27FC236}">
                  <a16:creationId xmlns:a16="http://schemas.microsoft.com/office/drawing/2014/main" id="{DFFD9E3D-B42B-D744-A725-17CA04C65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0" descr="NASA_logo2.jpg">
              <a:extLst>
                <a:ext uri="{FF2B5EF4-FFF2-40B4-BE49-F238E27FC236}">
                  <a16:creationId xmlns:a16="http://schemas.microsoft.com/office/drawing/2014/main" id="{2F47FA8E-24B6-0347-A095-870E26E78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1" descr="ICESat2_IconColor.png">
              <a:extLst>
                <a:ext uri="{FF2B5EF4-FFF2-40B4-BE49-F238E27FC236}">
                  <a16:creationId xmlns:a16="http://schemas.microsoft.com/office/drawing/2014/main" id="{1A2715EF-48AB-3045-A040-A8A5CEDC4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C2CC345-545E-6841-B30F-7C1BEC26D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ICESat-2 Objectives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46A697-F02C-844D-B7B2-D721F30B2142}"/>
              </a:ext>
            </a:extLst>
          </p:cNvPr>
          <p:cNvSpPr/>
          <p:nvPr/>
        </p:nvSpPr>
        <p:spPr>
          <a:xfrm>
            <a:off x="127000" y="1352550"/>
            <a:ext cx="84582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6075" indent="-346075"/>
            <a:r>
              <a:rPr lang="en-US" sz="2400" dirty="0"/>
              <a:t>Quantify polar ice-sheet contributions to current and recent sea-level change and the linkages to climate conditions</a:t>
            </a:r>
          </a:p>
          <a:p>
            <a:pPr marL="346075" indent="-346075"/>
            <a:endParaRPr lang="en-US" sz="2400" dirty="0"/>
          </a:p>
          <a:p>
            <a:pPr marL="346075" indent="-346075"/>
            <a:r>
              <a:rPr lang="en-US" sz="2400" dirty="0"/>
              <a:t> Quantify regional signatures of ice-sheet changes to assess mechanisms driving those changes and improve predictive ice sheet models; this includes quantifying the regional evolution of ice sheet change, such as how changes at outlet glacier termini propagate inward.</a:t>
            </a:r>
          </a:p>
          <a:p>
            <a:pPr marL="346075" indent="-346075"/>
            <a:endParaRPr lang="en-US" sz="2400" dirty="0"/>
          </a:p>
          <a:p>
            <a:pPr marL="346075" indent="-346075"/>
            <a:r>
              <a:rPr lang="en-US" sz="2400" dirty="0"/>
              <a:t> Estimate sea-ice thickness to examine ice/ocean/atmosphere exchanges of energy, mass and moisture;</a:t>
            </a:r>
          </a:p>
          <a:p>
            <a:pPr marL="346075" indent="-346075"/>
            <a:endParaRPr lang="en-US" sz="2400" dirty="0"/>
          </a:p>
          <a:p>
            <a:pPr marL="346075" indent="-346075"/>
            <a:r>
              <a:rPr lang="en-US" sz="2400" dirty="0"/>
              <a:t> Measure vegetation canopy height as a basis for estimating large-scale biomass and biomass change.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700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>
            <a:endCxn id="18" idx="3"/>
          </p:cNvCxnSpPr>
          <p:nvPr/>
        </p:nvCxnSpPr>
        <p:spPr>
          <a:xfrm>
            <a:off x="228600" y="1413936"/>
            <a:ext cx="924657" cy="290785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1963297" y="1984945"/>
            <a:ext cx="3301353" cy="2307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loud 4"/>
          <p:cNvSpPr/>
          <p:nvPr/>
        </p:nvSpPr>
        <p:spPr>
          <a:xfrm>
            <a:off x="3505200" y="1947336"/>
            <a:ext cx="2209800" cy="1219200"/>
          </a:xfrm>
          <a:prstGeom prst="cloud">
            <a:avLst/>
          </a:prstGeom>
          <a:solidFill>
            <a:srgbClr val="EEF3F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Book Antiqua"/>
            </a:endParaRPr>
          </a:p>
        </p:txBody>
      </p:sp>
      <p:sp>
        <p:nvSpPr>
          <p:cNvPr id="6" name="Arc 5"/>
          <p:cNvSpPr/>
          <p:nvPr/>
        </p:nvSpPr>
        <p:spPr>
          <a:xfrm rot="16200000">
            <a:off x="4648200" y="2252136"/>
            <a:ext cx="8458200" cy="8458200"/>
          </a:xfrm>
          <a:prstGeom prst="arc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Book Antiqua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445122" y="1882470"/>
            <a:ext cx="4245116" cy="4550332"/>
          </a:xfrm>
          <a:custGeom>
            <a:avLst/>
            <a:gdLst>
              <a:gd name="connsiteX0" fmla="*/ 385010 w 4245116"/>
              <a:gd name="connsiteY0" fmla="*/ 4550332 h 4550332"/>
              <a:gd name="connsiteX1" fmla="*/ 45001 w 4245116"/>
              <a:gd name="connsiteY1" fmla="*/ 3990291 h 4550332"/>
              <a:gd name="connsiteX2" fmla="*/ 655017 w 4245116"/>
              <a:gd name="connsiteY2" fmla="*/ 3320242 h 4550332"/>
              <a:gd name="connsiteX3" fmla="*/ 545014 w 4245116"/>
              <a:gd name="connsiteY3" fmla="*/ 2340171 h 4550332"/>
              <a:gd name="connsiteX4" fmla="*/ 1185032 w 4245116"/>
              <a:gd name="connsiteY4" fmla="*/ 2250164 h 4550332"/>
              <a:gd name="connsiteX5" fmla="*/ 1215033 w 4245116"/>
              <a:gd name="connsiteY5" fmla="*/ 1110081 h 4550332"/>
              <a:gd name="connsiteX6" fmla="*/ 1895051 w 4245116"/>
              <a:gd name="connsiteY6" fmla="*/ 440032 h 4550332"/>
              <a:gd name="connsiteX7" fmla="*/ 3185087 w 4245116"/>
              <a:gd name="connsiteY7" fmla="*/ 780057 h 4550332"/>
              <a:gd name="connsiteX8" fmla="*/ 3925107 w 4245116"/>
              <a:gd name="connsiteY8" fmla="*/ 880064 h 4550332"/>
              <a:gd name="connsiteX9" fmla="*/ 4235115 w 4245116"/>
              <a:gd name="connsiteY9" fmla="*/ 50004 h 4550332"/>
              <a:gd name="connsiteX10" fmla="*/ 4235115 w 4245116"/>
              <a:gd name="connsiteY10" fmla="*/ 50004 h 4550332"/>
              <a:gd name="connsiteX11" fmla="*/ 4245116 w 4245116"/>
              <a:gd name="connsiteY11" fmla="*/ 0 h 455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45116" h="4550332">
                <a:moveTo>
                  <a:pt x="385010" y="4550332"/>
                </a:moveTo>
                <a:cubicBezTo>
                  <a:pt x="192505" y="4372819"/>
                  <a:pt x="0" y="4195306"/>
                  <a:pt x="45001" y="3990291"/>
                </a:cubicBezTo>
                <a:cubicBezTo>
                  <a:pt x="90002" y="3785276"/>
                  <a:pt x="571682" y="3595262"/>
                  <a:pt x="655017" y="3320242"/>
                </a:cubicBezTo>
                <a:cubicBezTo>
                  <a:pt x="738353" y="3045222"/>
                  <a:pt x="456678" y="2518517"/>
                  <a:pt x="545014" y="2340171"/>
                </a:cubicBezTo>
                <a:cubicBezTo>
                  <a:pt x="633350" y="2161825"/>
                  <a:pt x="1073362" y="2455179"/>
                  <a:pt x="1185032" y="2250164"/>
                </a:cubicBezTo>
                <a:cubicBezTo>
                  <a:pt x="1296702" y="2045149"/>
                  <a:pt x="1096697" y="1411770"/>
                  <a:pt x="1215033" y="1110081"/>
                </a:cubicBezTo>
                <a:cubicBezTo>
                  <a:pt x="1333370" y="808392"/>
                  <a:pt x="1566709" y="495036"/>
                  <a:pt x="1895051" y="440032"/>
                </a:cubicBezTo>
                <a:cubicBezTo>
                  <a:pt x="2223393" y="385028"/>
                  <a:pt x="2846744" y="706718"/>
                  <a:pt x="3185087" y="780057"/>
                </a:cubicBezTo>
                <a:cubicBezTo>
                  <a:pt x="3523430" y="853396"/>
                  <a:pt x="3750102" y="1001739"/>
                  <a:pt x="3925107" y="880064"/>
                </a:cubicBezTo>
                <a:cubicBezTo>
                  <a:pt x="4100112" y="758389"/>
                  <a:pt x="4235115" y="50004"/>
                  <a:pt x="4235115" y="50004"/>
                </a:cubicBezTo>
                <a:lnTo>
                  <a:pt x="4235115" y="50004"/>
                </a:lnTo>
                <a:lnTo>
                  <a:pt x="4245116" y="0"/>
                </a:lnTo>
              </a:path>
            </a:pathLst>
          </a:cu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Book Antiqu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752600" y="1947336"/>
            <a:ext cx="4038600" cy="762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H="1">
            <a:off x="5753100" y="2747436"/>
            <a:ext cx="488950" cy="412750"/>
          </a:xfrm>
          <a:prstGeom prst="line">
            <a:avLst/>
          </a:prstGeom>
          <a:ln w="34925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20901603">
            <a:off x="7560721" y="2033692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Geoid</a:t>
            </a:r>
          </a:p>
        </p:txBody>
      </p:sp>
      <p:sp>
        <p:nvSpPr>
          <p:cNvPr id="11" name="TextBox 10"/>
          <p:cNvSpPr txBox="1"/>
          <p:nvPr/>
        </p:nvSpPr>
        <p:spPr>
          <a:xfrm rot="942410">
            <a:off x="7211486" y="2700179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Surface</a:t>
            </a:r>
          </a:p>
        </p:txBody>
      </p:sp>
      <p:sp>
        <p:nvSpPr>
          <p:cNvPr id="12" name="TextBox 11"/>
          <p:cNvSpPr txBox="1"/>
          <p:nvPr/>
        </p:nvSpPr>
        <p:spPr>
          <a:xfrm rot="2228805">
            <a:off x="2262767" y="2893219"/>
            <a:ext cx="2047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Spacecraft Altitude</a:t>
            </a:r>
          </a:p>
        </p:txBody>
      </p:sp>
      <p:sp>
        <p:nvSpPr>
          <p:cNvPr id="13" name="TextBox 12"/>
          <p:cNvSpPr txBox="1"/>
          <p:nvPr/>
        </p:nvSpPr>
        <p:spPr>
          <a:xfrm rot="597890">
            <a:off x="2731972" y="1969691"/>
            <a:ext cx="2190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Range Measurement</a:t>
            </a:r>
          </a:p>
        </p:txBody>
      </p:sp>
      <p:sp>
        <p:nvSpPr>
          <p:cNvPr id="14" name="TextBox 13"/>
          <p:cNvSpPr txBox="1"/>
          <p:nvPr/>
        </p:nvSpPr>
        <p:spPr>
          <a:xfrm rot="19441962">
            <a:off x="5851222" y="2517960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Elevation</a:t>
            </a:r>
          </a:p>
        </p:txBody>
      </p:sp>
      <p:grpSp>
        <p:nvGrpSpPr>
          <p:cNvPr id="17" name="Group 32"/>
          <p:cNvGrpSpPr/>
          <p:nvPr/>
        </p:nvGrpSpPr>
        <p:grpSpPr>
          <a:xfrm>
            <a:off x="1142503" y="1502596"/>
            <a:ext cx="868545" cy="596339"/>
            <a:chOff x="1142503" y="1460260"/>
            <a:chExt cx="868545" cy="596339"/>
          </a:xfrm>
        </p:grpSpPr>
        <p:sp>
          <p:nvSpPr>
            <p:cNvPr id="18" name="Snip Same Side Corner Rectangle 17"/>
            <p:cNvSpPr/>
            <p:nvPr/>
          </p:nvSpPr>
          <p:spPr>
            <a:xfrm rot="16966630">
              <a:off x="1278606" y="1324157"/>
              <a:ext cx="596339" cy="868545"/>
            </a:xfrm>
            <a:prstGeom prst="snip2SameRect">
              <a:avLst/>
            </a:prstGeom>
            <a:solidFill>
              <a:srgbClr val="00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Book Antiqu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763996">
              <a:off x="1334258" y="1632819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</a:rPr>
                <a:t>Lidar</a:t>
              </a:r>
            </a:p>
          </p:txBody>
        </p:sp>
      </p:grpSp>
      <p:grpSp>
        <p:nvGrpSpPr>
          <p:cNvPr id="20" name="Group 31"/>
          <p:cNvGrpSpPr/>
          <p:nvPr/>
        </p:nvGrpSpPr>
        <p:grpSpPr>
          <a:xfrm rot="766981">
            <a:off x="982391" y="2096651"/>
            <a:ext cx="914400" cy="533400"/>
            <a:chOff x="914400" y="4343400"/>
            <a:chExt cx="914400" cy="533400"/>
          </a:xfrm>
          <a:solidFill>
            <a:srgbClr val="FF6600"/>
          </a:solidFill>
        </p:grpSpPr>
        <p:sp>
          <p:nvSpPr>
            <p:cNvPr id="21" name="Snip Diagonal Corner Rectangle 20"/>
            <p:cNvSpPr/>
            <p:nvPr/>
          </p:nvSpPr>
          <p:spPr>
            <a:xfrm>
              <a:off x="914400" y="4343400"/>
              <a:ext cx="914400" cy="533400"/>
            </a:xfrm>
            <a:prstGeom prst="snip2DiagRect">
              <a:avLst>
                <a:gd name="adj1" fmla="val 0"/>
                <a:gd name="adj2" fmla="val 16667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Book Antiqu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66800" y="4419600"/>
              <a:ext cx="563814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</a:rPr>
                <a:t>GPS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64274" y="4719440"/>
            <a:ext cx="8817540" cy="1969770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We want to measure </a:t>
            </a:r>
            <a:r>
              <a:rPr lang="en-US" sz="2200" b="1" dirty="0">
                <a:solidFill>
                  <a:srgbClr val="3366FF"/>
                </a:solidFill>
                <a:latin typeface="Arial"/>
                <a:cs typeface="Arial"/>
              </a:rPr>
              <a:t>elevation</a:t>
            </a:r>
          </a:p>
          <a:p>
            <a:endParaRPr lang="en-US" sz="100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Lidar measures </a:t>
            </a:r>
            <a:r>
              <a:rPr lang="en-US" sz="2200" b="1" dirty="0">
                <a:solidFill>
                  <a:srgbClr val="008000"/>
                </a:solidFill>
                <a:latin typeface="Arial"/>
                <a:cs typeface="Arial"/>
              </a:rPr>
              <a:t>range (time of flight)</a:t>
            </a:r>
            <a:r>
              <a:rPr lang="en-US" sz="220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and </a:t>
            </a:r>
            <a:r>
              <a:rPr lang="en-US" sz="2200" b="1" dirty="0">
                <a:solidFill>
                  <a:srgbClr val="FF6600"/>
                </a:solidFill>
                <a:latin typeface="Arial"/>
                <a:cs typeface="Arial"/>
              </a:rPr>
              <a:t>absolute pointing angle </a:t>
            </a:r>
          </a:p>
          <a:p>
            <a:endParaRPr lang="en-US" sz="100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2200" b="1" dirty="0">
                <a:solidFill>
                  <a:srgbClr val="FF6600"/>
                </a:solidFill>
                <a:latin typeface="Arial"/>
                <a:cs typeface="Arial"/>
              </a:rPr>
              <a:t>GPS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measures position in orbit</a:t>
            </a:r>
          </a:p>
          <a:p>
            <a:endParaRPr lang="en-US" sz="100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Ground processing puts the pieces together</a:t>
            </a:r>
          </a:p>
        </p:txBody>
      </p:sp>
      <p:sp>
        <p:nvSpPr>
          <p:cNvPr id="26" name="Arc 25"/>
          <p:cNvSpPr/>
          <p:nvPr/>
        </p:nvSpPr>
        <p:spPr>
          <a:xfrm rot="528013">
            <a:off x="1627976" y="1670312"/>
            <a:ext cx="685800" cy="685800"/>
          </a:xfrm>
          <a:prstGeom prst="arc">
            <a:avLst>
              <a:gd name="adj1" fmla="val 20285468"/>
              <a:gd name="adj2" fmla="val 281644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Book Antiqua"/>
            </a:endParaRPr>
          </a:p>
        </p:txBody>
      </p:sp>
      <p:sp>
        <p:nvSpPr>
          <p:cNvPr id="28" name="Arc 27"/>
          <p:cNvSpPr/>
          <p:nvPr/>
        </p:nvSpPr>
        <p:spPr>
          <a:xfrm rot="528013">
            <a:off x="725116" y="1075139"/>
            <a:ext cx="1673968" cy="1638921"/>
          </a:xfrm>
          <a:prstGeom prst="arc">
            <a:avLst>
              <a:gd name="adj1" fmla="val 11602066"/>
              <a:gd name="adj2" fmla="val 239975"/>
            </a:avLst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Book Antiqua"/>
            </a:endParaRPr>
          </a:p>
        </p:txBody>
      </p:sp>
      <p:sp>
        <p:nvSpPr>
          <p:cNvPr id="29" name="TextBox 28"/>
          <p:cNvSpPr txBox="1"/>
          <p:nvPr/>
        </p:nvSpPr>
        <p:spPr>
          <a:xfrm rot="21033794">
            <a:off x="2275621" y="1273152"/>
            <a:ext cx="1624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Pointing Angle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9996214">
            <a:off x="5970067" y="2196624"/>
            <a:ext cx="174009" cy="239262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32" name="Picture 19" descr="DSC01051.JPG"/>
            <p:cNvPicPr>
              <a:picLocks noChangeAspect="1"/>
            </p:cNvPicPr>
            <p:nvPr/>
          </p:nvPicPr>
          <p:blipFill>
            <a:blip r:embed="rId3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7" descr="NASA_logo2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8" descr="ICESat2_IconColor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ICESat-2 Measurement Concept</a:t>
            </a:r>
          </a:p>
        </p:txBody>
      </p:sp>
    </p:spTree>
    <p:extLst>
      <p:ext uri="{BB962C8B-B14F-4D97-AF65-F5344CB8AC3E}">
        <p14:creationId xmlns:p14="http://schemas.microsoft.com/office/powerpoint/2010/main" val="302073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979BD349-B988-7D47-BF3C-E6A94A5B34C6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62" name="Picture 19" descr="DSC01051.JPG">
              <a:extLst>
                <a:ext uri="{FF2B5EF4-FFF2-40B4-BE49-F238E27FC236}">
                  <a16:creationId xmlns:a16="http://schemas.microsoft.com/office/drawing/2014/main" id="{4595CA6E-D361-9C4A-A388-30196ECF1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" name="Picture 68" descr="NASA_logo2.jpg">
              <a:extLst>
                <a:ext uri="{FF2B5EF4-FFF2-40B4-BE49-F238E27FC236}">
                  <a16:creationId xmlns:a16="http://schemas.microsoft.com/office/drawing/2014/main" id="{C39979E6-4340-1344-88EA-198645F76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69" descr="ICESat2_IconColor.png">
              <a:extLst>
                <a:ext uri="{FF2B5EF4-FFF2-40B4-BE49-F238E27FC236}">
                  <a16:creationId xmlns:a16="http://schemas.microsoft.com/office/drawing/2014/main" id="{0BCE64ED-D4E7-7B4A-AA04-5203055C4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78D27508-97E4-1F4C-B895-2F1B877BF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" name="TextBox 10"/>
          <p:cNvSpPr txBox="1">
            <a:spLocks noChangeArrowheads="1"/>
          </p:cNvSpPr>
          <p:nvPr/>
        </p:nvSpPr>
        <p:spPr bwMode="auto">
          <a:xfrm>
            <a:off x="306388" y="1448248"/>
            <a:ext cx="86947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2000" dirty="0">
                <a:solidFill>
                  <a:srgbClr val="376092"/>
                </a:solidFill>
                <a:latin typeface="Calibri"/>
              </a:rPr>
              <a:t>Single laser pulse at 532nm, split into 6 beams. Single-photon sensitive detection.</a:t>
            </a:r>
          </a:p>
        </p:txBody>
      </p:sp>
      <p:pic>
        <p:nvPicPr>
          <p:cNvPr id="5" name="Picture 4" descr="MeasConcept-6-beam-multilaser-new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3988" y="1995935"/>
            <a:ext cx="4446587" cy="326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>
            <a:cxnSpLocks noChangeShapeType="1"/>
          </p:cNvCxnSpPr>
          <p:nvPr/>
        </p:nvCxnSpPr>
        <p:spPr bwMode="auto">
          <a:xfrm>
            <a:off x="1447800" y="3419923"/>
            <a:ext cx="420688" cy="361950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 type="arrow" w="med" len="med"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>
            <a:off x="1884363" y="3812035"/>
            <a:ext cx="441325" cy="357188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 type="arrow" w="med" len="med"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558925" y="3853310"/>
            <a:ext cx="6524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Calibri"/>
              </a:rPr>
              <a:t>3 km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04900" y="3458023"/>
            <a:ext cx="6524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Calibri"/>
              </a:rPr>
              <a:t>3 km</a:t>
            </a:r>
          </a:p>
        </p:txBody>
      </p:sp>
      <p:sp>
        <p:nvSpPr>
          <p:cNvPr id="10" name="Right Brace 9"/>
          <p:cNvSpPr>
            <a:spLocks noChangeAspect="1"/>
          </p:cNvSpPr>
          <p:nvPr/>
        </p:nvSpPr>
        <p:spPr bwMode="auto">
          <a:xfrm rot="8880000">
            <a:off x="1343025" y="4016823"/>
            <a:ext cx="127000" cy="134937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844550" y="4005710"/>
            <a:ext cx="6032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FFFF00"/>
                </a:solidFill>
                <a:latin typeface="Calibri"/>
              </a:rPr>
              <a:t>90 m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27000" y="4566098"/>
            <a:ext cx="204034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alibri"/>
              </a:rPr>
              <a:t>Footprint size: 17 m </a:t>
            </a:r>
          </a:p>
          <a:p>
            <a:r>
              <a:rPr lang="en-US" dirty="0">
                <a:solidFill>
                  <a:srgbClr val="FFFF00"/>
                </a:solidFill>
                <a:latin typeface="Calibri"/>
              </a:rPr>
              <a:t>PRF: 10 kHz (0.7 </a:t>
            </a:r>
            <a:r>
              <a:rPr lang="en-US" dirty="0" err="1">
                <a:solidFill>
                  <a:srgbClr val="FFFF00"/>
                </a:solidFill>
                <a:latin typeface="Calibri"/>
              </a:rPr>
              <a:t>m</a:t>
            </a:r>
            <a:r>
              <a:rPr lang="en-US" dirty="0">
                <a:solidFill>
                  <a:srgbClr val="FFFF00"/>
                </a:solidFill>
                <a:latin typeface="Calibri"/>
              </a:rPr>
              <a:t>)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009900" y="2159448"/>
            <a:ext cx="15525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00"/>
                </a:solidFill>
                <a:latin typeface="Calibri"/>
              </a:rPr>
              <a:t>flight direction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546350" y="2529335"/>
            <a:ext cx="463550" cy="311150"/>
          </a:xfrm>
          <a:prstGeom prst="straightConnector1">
            <a:avLst/>
          </a:prstGeom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5"/>
          <p:cNvSpPr>
            <a:spLocks noChangeArrowheads="1"/>
          </p:cNvSpPr>
          <p:nvPr/>
        </p:nvSpPr>
        <p:spPr bwMode="auto">
          <a:xfrm rot="3683254">
            <a:off x="7567612" y="3148461"/>
            <a:ext cx="144463" cy="14446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Oval 6"/>
          <p:cNvSpPr>
            <a:spLocks noChangeArrowheads="1"/>
          </p:cNvSpPr>
          <p:nvPr/>
        </p:nvSpPr>
        <p:spPr bwMode="auto">
          <a:xfrm rot="3683254">
            <a:off x="7174706" y="3371504"/>
            <a:ext cx="144463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Oval 7"/>
          <p:cNvSpPr>
            <a:spLocks noChangeArrowheads="1"/>
          </p:cNvSpPr>
          <p:nvPr/>
        </p:nvSpPr>
        <p:spPr bwMode="auto">
          <a:xfrm rot="3683254">
            <a:off x="7121525" y="2329310"/>
            <a:ext cx="144463" cy="144463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Oval 8"/>
          <p:cNvSpPr>
            <a:spLocks noChangeArrowheads="1"/>
          </p:cNvSpPr>
          <p:nvPr/>
        </p:nvSpPr>
        <p:spPr bwMode="auto">
          <a:xfrm rot="3683254">
            <a:off x="8017670" y="3992216"/>
            <a:ext cx="144462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Oval 9"/>
          <p:cNvSpPr>
            <a:spLocks noChangeArrowheads="1"/>
          </p:cNvSpPr>
          <p:nvPr/>
        </p:nvSpPr>
        <p:spPr bwMode="auto">
          <a:xfrm rot="3683254">
            <a:off x="7628732" y="4204941"/>
            <a:ext cx="144462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Oval 10"/>
          <p:cNvSpPr>
            <a:spLocks noChangeArrowheads="1"/>
          </p:cNvSpPr>
          <p:nvPr/>
        </p:nvSpPr>
        <p:spPr bwMode="auto">
          <a:xfrm rot="3683254">
            <a:off x="6723857" y="2547591"/>
            <a:ext cx="144462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TextBox 25"/>
          <p:cNvSpPr txBox="1">
            <a:spLocks noChangeArrowheads="1"/>
          </p:cNvSpPr>
          <p:nvPr/>
        </p:nvSpPr>
        <p:spPr bwMode="auto">
          <a:xfrm>
            <a:off x="6946900" y="3777110"/>
            <a:ext cx="6524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prstClr val="black"/>
                </a:solidFill>
                <a:latin typeface="Calibri"/>
              </a:rPr>
              <a:t>3 km</a:t>
            </a:r>
          </a:p>
        </p:txBody>
      </p:sp>
      <p:sp>
        <p:nvSpPr>
          <p:cNvPr id="22" name="TextBox 26"/>
          <p:cNvSpPr txBox="1">
            <a:spLocks noChangeArrowheads="1"/>
          </p:cNvSpPr>
          <p:nvPr/>
        </p:nvSpPr>
        <p:spPr bwMode="auto">
          <a:xfrm>
            <a:off x="6486525" y="2907160"/>
            <a:ext cx="6524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prstClr val="black"/>
                </a:solidFill>
                <a:latin typeface="Calibri"/>
              </a:rPr>
              <a:t>3 km</a:t>
            </a:r>
          </a:p>
        </p:txBody>
      </p:sp>
      <p:cxnSp>
        <p:nvCxnSpPr>
          <p:cNvPr id="23" name="Straight Arrow Connector 14"/>
          <p:cNvCxnSpPr/>
          <p:nvPr/>
        </p:nvCxnSpPr>
        <p:spPr>
          <a:xfrm flipV="1">
            <a:off x="7769225" y="2500760"/>
            <a:ext cx="882650" cy="620713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5"/>
          <p:cNvCxnSpPr/>
          <p:nvPr/>
        </p:nvCxnSpPr>
        <p:spPr>
          <a:xfrm rot="9083254">
            <a:off x="7723188" y="2886523"/>
            <a:ext cx="1092200" cy="3175"/>
          </a:xfrm>
          <a:prstGeom prst="line">
            <a:avLst/>
          </a:prstGeom>
          <a:ln w="28575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6"/>
          <p:cNvSpPr>
            <a:spLocks noChangeArrowheads="1"/>
          </p:cNvSpPr>
          <p:nvPr/>
        </p:nvSpPr>
        <p:spPr bwMode="auto">
          <a:xfrm rot="3573271">
            <a:off x="5268913" y="3429448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 rot="3573271">
            <a:off x="5741988" y="4234310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 rot="3573271">
            <a:off x="5195888" y="3302448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 rot="3573271">
            <a:off x="5668963" y="4107310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 rot="3573271">
            <a:off x="6157913" y="4928048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 rot="3573271">
            <a:off x="6234113" y="5055048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 rot="3573271">
            <a:off x="5327650" y="3394523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 rot="3573271">
            <a:off x="5799138" y="4197798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32"/>
          <p:cNvSpPr>
            <a:spLocks noChangeArrowheads="1"/>
          </p:cNvSpPr>
          <p:nvPr/>
        </p:nvSpPr>
        <p:spPr bwMode="auto">
          <a:xfrm rot="3573271">
            <a:off x="5254625" y="3269110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33"/>
          <p:cNvSpPr>
            <a:spLocks noChangeArrowheads="1"/>
          </p:cNvSpPr>
          <p:nvPr/>
        </p:nvSpPr>
        <p:spPr bwMode="auto">
          <a:xfrm rot="3573271">
            <a:off x="5727700" y="4073973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 rot="3573271">
            <a:off x="6216650" y="4896298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35"/>
          <p:cNvSpPr>
            <a:spLocks noChangeArrowheads="1"/>
          </p:cNvSpPr>
          <p:nvPr/>
        </p:nvSpPr>
        <p:spPr bwMode="auto">
          <a:xfrm rot="3573271">
            <a:off x="6292850" y="5020123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Oval 36"/>
          <p:cNvSpPr>
            <a:spLocks noChangeArrowheads="1"/>
          </p:cNvSpPr>
          <p:nvPr/>
        </p:nvSpPr>
        <p:spPr bwMode="auto">
          <a:xfrm rot="3573271">
            <a:off x="5391150" y="3353248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 rot="3573271">
            <a:off x="5864225" y="4158110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Oval 38"/>
          <p:cNvSpPr>
            <a:spLocks noChangeArrowheads="1"/>
          </p:cNvSpPr>
          <p:nvPr/>
        </p:nvSpPr>
        <p:spPr bwMode="auto">
          <a:xfrm rot="3573271">
            <a:off x="5318125" y="3229423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Oval 39"/>
          <p:cNvSpPr>
            <a:spLocks noChangeArrowheads="1"/>
          </p:cNvSpPr>
          <p:nvPr/>
        </p:nvSpPr>
        <p:spPr bwMode="auto">
          <a:xfrm rot="3573271">
            <a:off x="5791200" y="4034285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1" name="Oval 40"/>
          <p:cNvSpPr>
            <a:spLocks noChangeArrowheads="1"/>
          </p:cNvSpPr>
          <p:nvPr/>
        </p:nvSpPr>
        <p:spPr bwMode="auto">
          <a:xfrm rot="3573271">
            <a:off x="6280150" y="4855023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Oval 41"/>
          <p:cNvSpPr>
            <a:spLocks noChangeArrowheads="1"/>
          </p:cNvSpPr>
          <p:nvPr/>
        </p:nvSpPr>
        <p:spPr bwMode="auto">
          <a:xfrm rot="3573271">
            <a:off x="6356350" y="4978848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Oval 42"/>
          <p:cNvSpPr>
            <a:spLocks noChangeArrowheads="1"/>
          </p:cNvSpPr>
          <p:nvPr/>
        </p:nvSpPr>
        <p:spPr bwMode="auto">
          <a:xfrm rot="3573271">
            <a:off x="5448300" y="3318323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43"/>
          <p:cNvSpPr>
            <a:spLocks noChangeArrowheads="1"/>
          </p:cNvSpPr>
          <p:nvPr/>
        </p:nvSpPr>
        <p:spPr bwMode="auto">
          <a:xfrm rot="3573271">
            <a:off x="5921375" y="4121598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4"/>
          <p:cNvSpPr>
            <a:spLocks noChangeArrowheads="1"/>
          </p:cNvSpPr>
          <p:nvPr/>
        </p:nvSpPr>
        <p:spPr bwMode="auto">
          <a:xfrm rot="3573271">
            <a:off x="5375275" y="3192910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Oval 45"/>
          <p:cNvSpPr>
            <a:spLocks noChangeArrowheads="1"/>
          </p:cNvSpPr>
          <p:nvPr/>
        </p:nvSpPr>
        <p:spPr bwMode="auto">
          <a:xfrm rot="3573271">
            <a:off x="5848350" y="3997773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Oval 46"/>
          <p:cNvSpPr>
            <a:spLocks noChangeArrowheads="1"/>
          </p:cNvSpPr>
          <p:nvPr/>
        </p:nvSpPr>
        <p:spPr bwMode="auto">
          <a:xfrm rot="3573271">
            <a:off x="6337300" y="4820098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8" name="Oval 47"/>
          <p:cNvSpPr>
            <a:spLocks noChangeArrowheads="1"/>
          </p:cNvSpPr>
          <p:nvPr/>
        </p:nvSpPr>
        <p:spPr bwMode="auto">
          <a:xfrm rot="3573271">
            <a:off x="6413500" y="4943923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Oval 24"/>
          <p:cNvSpPr>
            <a:spLocks noChangeArrowheads="1"/>
          </p:cNvSpPr>
          <p:nvPr/>
        </p:nvSpPr>
        <p:spPr bwMode="auto">
          <a:xfrm rot="3573271">
            <a:off x="5437981" y="3152429"/>
            <a:ext cx="144463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Oval 24"/>
          <p:cNvSpPr>
            <a:spLocks noChangeArrowheads="1"/>
          </p:cNvSpPr>
          <p:nvPr/>
        </p:nvSpPr>
        <p:spPr bwMode="auto">
          <a:xfrm rot="3573271">
            <a:off x="5906295" y="3963641"/>
            <a:ext cx="144462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1" name="Oval 24"/>
          <p:cNvSpPr>
            <a:spLocks noChangeArrowheads="1"/>
          </p:cNvSpPr>
          <p:nvPr/>
        </p:nvSpPr>
        <p:spPr bwMode="auto">
          <a:xfrm rot="3573271">
            <a:off x="6385719" y="4787554"/>
            <a:ext cx="144463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2" name="Oval 21"/>
          <p:cNvSpPr>
            <a:spLocks noChangeArrowheads="1"/>
          </p:cNvSpPr>
          <p:nvPr/>
        </p:nvSpPr>
        <p:spPr bwMode="auto">
          <a:xfrm rot="3573271">
            <a:off x="5519738" y="3281810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Oval 21"/>
          <p:cNvSpPr>
            <a:spLocks noChangeArrowheads="1"/>
          </p:cNvSpPr>
          <p:nvPr/>
        </p:nvSpPr>
        <p:spPr bwMode="auto">
          <a:xfrm rot="3573271">
            <a:off x="5983288" y="4085085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Oval 21"/>
          <p:cNvSpPr>
            <a:spLocks noChangeArrowheads="1"/>
          </p:cNvSpPr>
          <p:nvPr/>
        </p:nvSpPr>
        <p:spPr bwMode="auto">
          <a:xfrm rot="3573271">
            <a:off x="6470650" y="4915348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TextBox 120"/>
          <p:cNvSpPr txBox="1">
            <a:spLocks noChangeArrowheads="1"/>
          </p:cNvSpPr>
          <p:nvPr/>
        </p:nvSpPr>
        <p:spPr bwMode="auto">
          <a:xfrm>
            <a:off x="965502" y="5463270"/>
            <a:ext cx="811777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376092"/>
                </a:solidFill>
                <a:latin typeface="Calibri"/>
              </a:rPr>
              <a:t>3 km spacing between pairs provides spatial coverage</a:t>
            </a:r>
          </a:p>
          <a:p>
            <a:r>
              <a:rPr lang="en-US" sz="2000" dirty="0">
                <a:solidFill>
                  <a:srgbClr val="376092"/>
                </a:solidFill>
                <a:latin typeface="Calibri"/>
              </a:rPr>
              <a:t>90 </a:t>
            </a:r>
            <a:r>
              <a:rPr lang="en-US" sz="2000" dirty="0" err="1">
                <a:solidFill>
                  <a:srgbClr val="376092"/>
                </a:solidFill>
                <a:latin typeface="Calibri"/>
              </a:rPr>
              <a:t>m</a:t>
            </a:r>
            <a:r>
              <a:rPr lang="en-US" sz="2000" dirty="0">
                <a:solidFill>
                  <a:srgbClr val="376092"/>
                </a:solidFill>
                <a:latin typeface="Calibri"/>
              </a:rPr>
              <a:t> pair spacing for </a:t>
            </a:r>
            <a:r>
              <a:rPr lang="en-US" sz="2000" b="1" i="1" dirty="0">
                <a:solidFill>
                  <a:srgbClr val="FF0000"/>
                </a:solidFill>
                <a:latin typeface="Calibri"/>
              </a:rPr>
              <a:t>slope determination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>
                <a:solidFill>
                  <a:srgbClr val="376092"/>
                </a:solidFill>
                <a:latin typeface="Calibri"/>
              </a:rPr>
              <a:t>(2° yaw)</a:t>
            </a:r>
          </a:p>
          <a:p>
            <a:r>
              <a:rPr lang="en-US" sz="2000" b="1" dirty="0">
                <a:solidFill>
                  <a:srgbClr val="008000"/>
                </a:solidFill>
                <a:latin typeface="Calibri"/>
              </a:rPr>
              <a:t>high-energy beams (4x)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>
                <a:solidFill>
                  <a:srgbClr val="376092"/>
                </a:solidFill>
                <a:latin typeface="Calibri"/>
              </a:rPr>
              <a:t>for better performance over low-reflectivity targets.</a:t>
            </a:r>
          </a:p>
        </p:txBody>
      </p:sp>
      <p:sp>
        <p:nvSpPr>
          <p:cNvPr id="56" name="TextBox 130"/>
          <p:cNvSpPr txBox="1">
            <a:spLocks noChangeArrowheads="1"/>
          </p:cNvSpPr>
          <p:nvPr/>
        </p:nvSpPr>
        <p:spPr bwMode="auto">
          <a:xfrm>
            <a:off x="7413625" y="1995935"/>
            <a:ext cx="1587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prstClr val="black"/>
                </a:solidFill>
                <a:latin typeface="Calibri"/>
              </a:rPr>
              <a:t>flight direction</a:t>
            </a:r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ICESat-2 Measurement Concept</a:t>
            </a:r>
          </a:p>
        </p:txBody>
      </p:sp>
    </p:spTree>
    <p:extLst>
      <p:ext uri="{BB962C8B-B14F-4D97-AF65-F5344CB8AC3E}">
        <p14:creationId xmlns:p14="http://schemas.microsoft.com/office/powerpoint/2010/main" val="2906635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F477A17-CBE7-9747-BECA-46CDA08EEC5A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5" name="Picture 19" descr="DSC01051.JPG">
              <a:extLst>
                <a:ext uri="{FF2B5EF4-FFF2-40B4-BE49-F238E27FC236}">
                  <a16:creationId xmlns:a16="http://schemas.microsoft.com/office/drawing/2014/main" id="{AE238F56-D406-8641-8C61-6F8045CDA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7" descr="NASA_logo2.jpg">
              <a:extLst>
                <a:ext uri="{FF2B5EF4-FFF2-40B4-BE49-F238E27FC236}">
                  <a16:creationId xmlns:a16="http://schemas.microsoft.com/office/drawing/2014/main" id="{3383F6A2-CC3A-3C43-8A13-5F72E910A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ICESat2_IconColor.png">
              <a:extLst>
                <a:ext uri="{FF2B5EF4-FFF2-40B4-BE49-F238E27FC236}">
                  <a16:creationId xmlns:a16="http://schemas.microsoft.com/office/drawing/2014/main" id="{C0992EF0-6C02-2746-A9B9-0EAF0D369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D58C3071-F8B6-654F-BBE4-3E4FBF162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4784A3B-0511-B543-820E-74E64B84A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ATLAS Transmitter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33C29F-68C4-6D45-BA46-7A7A64B6B5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70" b="4931"/>
          <a:stretch/>
        </p:blipFill>
        <p:spPr>
          <a:xfrm>
            <a:off x="0" y="1209674"/>
            <a:ext cx="914400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14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46622D1-4162-FD4B-B574-0E61CCE6E561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3" name="Picture 19" descr="DSC01051.JPG">
              <a:extLst>
                <a:ext uri="{FF2B5EF4-FFF2-40B4-BE49-F238E27FC236}">
                  <a16:creationId xmlns:a16="http://schemas.microsoft.com/office/drawing/2014/main" id="{D7D476F8-A703-5940-8452-A27FB1B1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7" descr="NASA_logo2.jpg">
              <a:extLst>
                <a:ext uri="{FF2B5EF4-FFF2-40B4-BE49-F238E27FC236}">
                  <a16:creationId xmlns:a16="http://schemas.microsoft.com/office/drawing/2014/main" id="{D0C61514-DA49-E749-B3F6-2EE88C4FC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8" descr="ICESat2_IconColor.png">
              <a:extLst>
                <a:ext uri="{FF2B5EF4-FFF2-40B4-BE49-F238E27FC236}">
                  <a16:creationId xmlns:a16="http://schemas.microsoft.com/office/drawing/2014/main" id="{1333D456-BCEE-854D-BBB5-4F2B94EA8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2F288C04-A293-2240-B3B7-3E10EA5C6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28C2467-3823-DE42-9F00-6290A87A5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ATLAS Receiver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7C3FEB-440A-9F49-9F4F-597D5FD59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39807"/>
            <a:ext cx="9144000" cy="489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62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32794F-E970-DA4C-9624-CCA71A92E46A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3" name="Picture 19" descr="DSC01051.JPG">
              <a:extLst>
                <a:ext uri="{FF2B5EF4-FFF2-40B4-BE49-F238E27FC236}">
                  <a16:creationId xmlns:a16="http://schemas.microsoft.com/office/drawing/2014/main" id="{357DE6E5-C004-7844-9F86-713D9EFFE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7" descr="NASA_logo2.jpg">
              <a:extLst>
                <a:ext uri="{FF2B5EF4-FFF2-40B4-BE49-F238E27FC236}">
                  <a16:creationId xmlns:a16="http://schemas.microsoft.com/office/drawing/2014/main" id="{FDC916A3-D6BB-3E42-865F-D64D95200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8" descr="ICESat2_IconColor.png">
              <a:extLst>
                <a:ext uri="{FF2B5EF4-FFF2-40B4-BE49-F238E27FC236}">
                  <a16:creationId xmlns:a16="http://schemas.microsoft.com/office/drawing/2014/main" id="{E5E923C2-3A2B-814A-ABF3-22F5D94A6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1F048CBD-23A2-ED40-A122-23B3FCA9D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D4C9DB5-7ECE-6A4B-94F0-B93C5A0B4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ATLAS Timing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03C1EB-A5E4-F84C-BD6C-193CCE028A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353"/>
          <a:stretch/>
        </p:blipFill>
        <p:spPr>
          <a:xfrm>
            <a:off x="0" y="1274825"/>
            <a:ext cx="9144000" cy="545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52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32794F-E970-DA4C-9624-CCA71A92E46A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3" name="Picture 19" descr="DSC01051.JPG">
              <a:extLst>
                <a:ext uri="{FF2B5EF4-FFF2-40B4-BE49-F238E27FC236}">
                  <a16:creationId xmlns:a16="http://schemas.microsoft.com/office/drawing/2014/main" id="{357DE6E5-C004-7844-9F86-713D9EFFE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7" descr="NASA_logo2.jpg">
              <a:extLst>
                <a:ext uri="{FF2B5EF4-FFF2-40B4-BE49-F238E27FC236}">
                  <a16:creationId xmlns:a16="http://schemas.microsoft.com/office/drawing/2014/main" id="{FDC916A3-D6BB-3E42-865F-D64D95200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8" descr="ICESat2_IconColor.png">
              <a:extLst>
                <a:ext uri="{FF2B5EF4-FFF2-40B4-BE49-F238E27FC236}">
                  <a16:creationId xmlns:a16="http://schemas.microsoft.com/office/drawing/2014/main" id="{E5E923C2-3A2B-814A-ABF3-22F5D94A6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1F048CBD-23A2-ED40-A122-23B3FCA9D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D4C9DB5-7ECE-6A4B-94F0-B93C5A0B4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ATLAS Data Selection</a:t>
            </a:r>
          </a:p>
        </p:txBody>
      </p:sp>
      <p:pic>
        <p:nvPicPr>
          <p:cNvPr id="9" name="Picture 8" descr="/Users/kmwalsh1/ICESat2/ATBD_stuff/ATL03/ATBD_versions/tep_fig.jpg">
            <a:extLst>
              <a:ext uri="{FF2B5EF4-FFF2-40B4-BE49-F238E27FC236}">
                <a16:creationId xmlns:a16="http://schemas.microsoft.com/office/drawing/2014/main" id="{091F548C-B9D0-CD4C-BC6F-F0FA808ED0D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06" y="1237045"/>
            <a:ext cx="7306294" cy="56565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6E79FA-5314-994A-B4D8-0F4497080BE0}"/>
              </a:ext>
            </a:extLst>
          </p:cNvPr>
          <p:cNvSpPr txBox="1"/>
          <p:nvPr/>
        </p:nvSpPr>
        <p:spPr>
          <a:xfrm>
            <a:off x="6460824" y="1599705"/>
            <a:ext cx="2445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Used in ATL04 and 09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28AC4E-130E-634B-9EE7-B1F430236E1B}"/>
              </a:ext>
            </a:extLst>
          </p:cNvPr>
          <p:cNvCxnSpPr>
            <a:cxnSpLocks/>
          </p:cNvCxnSpPr>
          <p:nvPr/>
        </p:nvCxnSpPr>
        <p:spPr>
          <a:xfrm flipH="1">
            <a:off x="4567237" y="1799760"/>
            <a:ext cx="1893587" cy="1006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90D73EB-FF5E-CD42-916B-2673314B9269}"/>
              </a:ext>
            </a:extLst>
          </p:cNvPr>
          <p:cNvSpPr txBox="1"/>
          <p:nvPr/>
        </p:nvSpPr>
        <p:spPr>
          <a:xfrm>
            <a:off x="7294930" y="5023286"/>
            <a:ext cx="1860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Photons for data products</a:t>
            </a:r>
          </a:p>
        </p:txBody>
      </p:sp>
    </p:spTree>
    <p:extLst>
      <p:ext uri="{BB962C8B-B14F-4D97-AF65-F5344CB8AC3E}">
        <p14:creationId xmlns:p14="http://schemas.microsoft.com/office/powerpoint/2010/main" val="849701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711</TotalTime>
  <Words>1089</Words>
  <Application>Microsoft Macintosh PowerPoint</Application>
  <PresentationFormat>On-screen Show (4:3)</PresentationFormat>
  <Paragraphs>293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Book Antiqua</vt:lpstr>
      <vt:lpstr>Calibri</vt:lpstr>
      <vt:lpstr>Calibri Light</vt:lpstr>
      <vt:lpstr>Cambria</vt:lpstr>
      <vt:lpstr>Helvetica Neue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Neumann, Tom (GSFC-6150)</cp:lastModifiedBy>
  <cp:revision>75</cp:revision>
  <dcterms:created xsi:type="dcterms:W3CDTF">2018-11-07T15:55:17Z</dcterms:created>
  <dcterms:modified xsi:type="dcterms:W3CDTF">2019-06-17T17:12:59Z</dcterms:modified>
</cp:coreProperties>
</file>